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sldIdLst>
    <p:sldId id="256" r:id="rId2"/>
    <p:sldId id="302" r:id="rId3"/>
    <p:sldId id="258" r:id="rId4"/>
    <p:sldId id="305" r:id="rId5"/>
    <p:sldId id="257" r:id="rId6"/>
    <p:sldId id="270" r:id="rId7"/>
    <p:sldId id="290" r:id="rId8"/>
    <p:sldId id="271" r:id="rId9"/>
    <p:sldId id="296" r:id="rId10"/>
    <p:sldId id="283" r:id="rId11"/>
    <p:sldId id="277" r:id="rId12"/>
    <p:sldId id="293" r:id="rId13"/>
    <p:sldId id="294" r:id="rId14"/>
    <p:sldId id="281" r:id="rId15"/>
    <p:sldId id="272" r:id="rId16"/>
    <p:sldId id="289" r:id="rId17"/>
    <p:sldId id="298" r:id="rId18"/>
    <p:sldId id="284" r:id="rId19"/>
    <p:sldId id="261" r:id="rId20"/>
    <p:sldId id="285" r:id="rId21"/>
    <p:sldId id="269" r:id="rId22"/>
    <p:sldId id="300" r:id="rId23"/>
    <p:sldId id="295" r:id="rId24"/>
    <p:sldId id="292" r:id="rId25"/>
    <p:sldId id="287" r:id="rId26"/>
    <p:sldId id="273" r:id="rId27"/>
    <p:sldId id="286" r:id="rId28"/>
    <p:sldId id="304" r:id="rId29"/>
    <p:sldId id="282" r:id="rId30"/>
    <p:sldId id="27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C9900"/>
    <a:srgbClr val="808000"/>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E2AC1-29E2-4459-A8E9-BD4AE7129D35}" v="2" dt="2026-01-08T17:16:01.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78917" autoAdjust="0"/>
  </p:normalViewPr>
  <p:slideViewPr>
    <p:cSldViewPr snapToGrid="0">
      <p:cViewPr varScale="1">
        <p:scale>
          <a:sx n="76" d="100"/>
          <a:sy n="76" d="100"/>
        </p:scale>
        <p:origin x="1758" y="294"/>
      </p:cViewPr>
      <p:guideLst/>
    </p:cSldViewPr>
  </p:slideViewPr>
  <p:notesTextViewPr>
    <p:cViewPr>
      <p:scale>
        <a:sx n="100" d="100"/>
        <a:sy n="100" d="100"/>
      </p:scale>
      <p:origin x="0" y="0"/>
    </p:cViewPr>
  </p:notesTextViewPr>
  <p:sorterViewPr>
    <p:cViewPr>
      <p:scale>
        <a:sx n="100" d="100"/>
        <a:sy n="100" d="100"/>
      </p:scale>
      <p:origin x="0" y="-15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Mulryan" userId="818e7a463b8a6985" providerId="LiveId" clId="{86FEB9A4-BA12-4EB8-88FE-CED6479995C5}"/>
    <pc:docChg chg="modSld">
      <pc:chgData name="Dennis Mulryan" userId="818e7a463b8a6985" providerId="LiveId" clId="{86FEB9A4-BA12-4EB8-88FE-CED6479995C5}" dt="2026-01-08T17:17:21.880" v="49" actId="1036"/>
      <pc:docMkLst>
        <pc:docMk/>
      </pc:docMkLst>
      <pc:sldChg chg="addSp modSp mod">
        <pc:chgData name="Dennis Mulryan" userId="818e7a463b8a6985" providerId="LiveId" clId="{86FEB9A4-BA12-4EB8-88FE-CED6479995C5}" dt="2026-01-08T17:17:21.880" v="49" actId="1036"/>
        <pc:sldMkLst>
          <pc:docMk/>
          <pc:sldMk cId="4174274715" sldId="258"/>
        </pc:sldMkLst>
        <pc:spChg chg="mod">
          <ac:chgData name="Dennis Mulryan" userId="818e7a463b8a6985" providerId="LiveId" clId="{86FEB9A4-BA12-4EB8-88FE-CED6479995C5}" dt="2026-01-08T17:17:21.880" v="49" actId="1036"/>
          <ac:spMkLst>
            <pc:docMk/>
            <pc:sldMk cId="4174274715" sldId="258"/>
            <ac:spMk id="3" creationId="{C83740C8-37E1-38EA-25AF-70A5F734E62D}"/>
          </ac:spMkLst>
        </pc:spChg>
        <pc:spChg chg="add mod">
          <ac:chgData name="Dennis Mulryan" userId="818e7a463b8a6985" providerId="LiveId" clId="{86FEB9A4-BA12-4EB8-88FE-CED6479995C5}" dt="2026-01-08T17:17:04.112" v="38" actId="207"/>
          <ac:spMkLst>
            <pc:docMk/>
            <pc:sldMk cId="4174274715" sldId="258"/>
            <ac:spMk id="6" creationId="{9F07BD85-3192-9B73-EC47-E31773C0AB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53D3B-E01F-4369-A973-9509F7FE3294}" type="datetimeFigureOut">
              <a:rPr lang="en-GB" smtClean="0"/>
              <a:t>06/01/2026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B52FE-F4BB-4064-A643-7665DECCDB2F}" type="slidenum">
              <a:rPr lang="en-GB" smtClean="0"/>
              <a:t>‹#›</a:t>
            </a:fld>
            <a:endParaRPr lang="en-GB"/>
          </a:p>
        </p:txBody>
      </p:sp>
    </p:spTree>
    <p:extLst>
      <p:ext uri="{BB962C8B-B14F-4D97-AF65-F5344CB8AC3E}">
        <p14:creationId xmlns:p14="http://schemas.microsoft.com/office/powerpoint/2010/main" val="353386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profile/eric-reinh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for this talk. U3A is a UK-based organization for retired and semi-retired people whose motto is ‘live, laugh and learn. The Reigate and Redhill branch south of London has about 1000 members who meet regularly in ~100 groups covering languages, science, arts and handicrafts, bridge, walking, current affairs, bell-ringing, etc.</a:t>
            </a:r>
          </a:p>
          <a:p>
            <a:r>
              <a:rPr lang="en-GB" dirty="0"/>
              <a:t>This talk arose from a chance conversation in one of my groups that showed members were worried about AI</a:t>
            </a:r>
          </a:p>
          <a:p>
            <a:r>
              <a:rPr lang="en-GB" b="1" dirty="0"/>
              <a:t>Feel free to use or adapt these slides for your own audience, Acknowledgement that the talk was developed in discussion with Prometheus Endeavor colleagues would be much appreciated</a:t>
            </a:r>
          </a:p>
        </p:txBody>
      </p:sp>
      <p:sp>
        <p:nvSpPr>
          <p:cNvPr id="4" name="Slide Number Placeholder 3"/>
          <p:cNvSpPr>
            <a:spLocks noGrp="1"/>
          </p:cNvSpPr>
          <p:nvPr>
            <p:ph type="sldNum" sz="quarter" idx="5"/>
          </p:nvPr>
        </p:nvSpPr>
        <p:spPr/>
        <p:txBody>
          <a:bodyPr/>
          <a:lstStyle/>
          <a:p>
            <a:fld id="{AB3B52FE-F4BB-4064-A643-7665DECCDB2F}" type="slidenum">
              <a:rPr lang="en-GB" smtClean="0"/>
              <a:t>1</a:t>
            </a:fld>
            <a:endParaRPr lang="en-GB"/>
          </a:p>
        </p:txBody>
      </p:sp>
    </p:spTree>
    <p:extLst>
      <p:ext uri="{BB962C8B-B14F-4D97-AF65-F5344CB8AC3E}">
        <p14:creationId xmlns:p14="http://schemas.microsoft.com/office/powerpoint/2010/main" val="391535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A huge, immensely complex organ that operates by electro-chemistry. Receives data from its senses and creates by its own thinking, consolidates it into knowledge with its own understanding of the meaning of its knowledge</a:t>
            </a:r>
          </a:p>
          <a:p>
            <a:r>
              <a:rPr lang="en-GB" sz="1800" dirty="0"/>
              <a:t>A neuron is itself a network of various specialised functions. A synapse is a point at which one neuron communicates with another. A Synapse is the terminus of an Axon, which can reach to other near-by neurons, or to distant neurons</a:t>
            </a:r>
          </a:p>
        </p:txBody>
      </p:sp>
      <p:sp>
        <p:nvSpPr>
          <p:cNvPr id="4" name="Slide Number Placeholder 3"/>
          <p:cNvSpPr>
            <a:spLocks noGrp="1"/>
          </p:cNvSpPr>
          <p:nvPr>
            <p:ph type="sldNum" sz="quarter" idx="5"/>
          </p:nvPr>
        </p:nvSpPr>
        <p:spPr/>
        <p:txBody>
          <a:bodyPr/>
          <a:lstStyle/>
          <a:p>
            <a:fld id="{AB3B52FE-F4BB-4064-A643-7665DECCDB2F}" type="slidenum">
              <a:rPr lang="en-GB" smtClean="0"/>
              <a:t>11</a:t>
            </a:fld>
            <a:endParaRPr lang="en-GB"/>
          </a:p>
        </p:txBody>
      </p:sp>
    </p:spTree>
    <p:extLst>
      <p:ext uri="{BB962C8B-B14F-4D97-AF65-F5344CB8AC3E}">
        <p14:creationId xmlns:p14="http://schemas.microsoft.com/office/powerpoint/2010/main" val="260272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token is an AI system’s equivalent of a neuron. The token’s many probabilities of it being linked to other tokens are the equivalent of the brain’s synapses.</a:t>
            </a:r>
          </a:p>
          <a:p>
            <a:r>
              <a:rPr lang="en-GB" dirty="0"/>
              <a:t>The software part of an AI system is extremely complex, but this slide shows the essential point of a LLM’s storage system. I think it is correct as regards word or part-word tokens, but other LLM sub-systems deal with images and sounds, so the diagram may not be realistic for these other applications .</a:t>
            </a:r>
          </a:p>
          <a:p>
            <a:r>
              <a:rPr lang="en-GB" dirty="0"/>
              <a:t>An AI system obviously only </a:t>
            </a:r>
            <a:r>
              <a:rPr lang="en-GB" i="1" dirty="0"/>
              <a:t>collects</a:t>
            </a:r>
            <a:r>
              <a:rPr lang="en-GB" dirty="0"/>
              <a:t> data of interest to the system (e.g. LLMs from the web) or </a:t>
            </a:r>
            <a:r>
              <a:rPr lang="en-GB" i="1" dirty="0"/>
              <a:t>is fed </a:t>
            </a:r>
            <a:r>
              <a:rPr lang="en-GB" dirty="0"/>
              <a:t>data (e.g. MRI scans, which are labelled whether the image shows something of interest or not). Waymo cars were driven tens of millions of miles before being allowed to carry passengers autonomously. (A human needs only a few tens or hundreds of miles to learn to drive.)</a:t>
            </a:r>
          </a:p>
        </p:txBody>
      </p:sp>
      <p:sp>
        <p:nvSpPr>
          <p:cNvPr id="4" name="Slide Number Placeholder 3"/>
          <p:cNvSpPr>
            <a:spLocks noGrp="1"/>
          </p:cNvSpPr>
          <p:nvPr>
            <p:ph type="sldNum" sz="quarter" idx="5"/>
          </p:nvPr>
        </p:nvSpPr>
        <p:spPr/>
        <p:txBody>
          <a:bodyPr/>
          <a:lstStyle/>
          <a:p>
            <a:fld id="{AB3B52FE-F4BB-4064-A643-7665DECCDB2F}" type="slidenum">
              <a:rPr lang="en-GB" smtClean="0"/>
              <a:t>12</a:t>
            </a:fld>
            <a:endParaRPr lang="en-GB"/>
          </a:p>
        </p:txBody>
      </p:sp>
    </p:spTree>
    <p:extLst>
      <p:ext uri="{BB962C8B-B14F-4D97-AF65-F5344CB8AC3E}">
        <p14:creationId xmlns:p14="http://schemas.microsoft.com/office/powerpoint/2010/main" val="253443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‘Mary had a little lamb; its fleece was white as snow’ is a well-known nursery rhyme in the UK. Ask the audience to guess what follows ‘Mary had a little …. Everyone knows the answer. The example illustrates how a LLM builds up sentences from its knowledge of not just the probabilities of linking one token to another, but the whole context of the sentence being formed. (This raises a philosophical question about the degree to which ChatGPT understands the </a:t>
            </a:r>
            <a:r>
              <a:rPr lang="en-GB" i="1" dirty="0"/>
              <a:t>meaning</a:t>
            </a:r>
            <a:r>
              <a:rPr lang="en-GB" dirty="0"/>
              <a:t> of what it produces. This is relevant to the discussion of whether AI really understands ‘meaning’ in slide 13.)</a:t>
            </a:r>
          </a:p>
          <a:p>
            <a:r>
              <a:rPr lang="en-GB" dirty="0"/>
              <a:t>Continuing to click will show another example, where ‘Mary’ is preceded by ‘Joseph’s’, which results in the link to ‘Boy’ or ‘baby’</a:t>
            </a:r>
          </a:p>
        </p:txBody>
      </p:sp>
      <p:sp>
        <p:nvSpPr>
          <p:cNvPr id="4" name="Slide Number Placeholder 3"/>
          <p:cNvSpPr>
            <a:spLocks noGrp="1"/>
          </p:cNvSpPr>
          <p:nvPr>
            <p:ph type="sldNum" sz="quarter" idx="5"/>
          </p:nvPr>
        </p:nvSpPr>
        <p:spPr/>
        <p:txBody>
          <a:bodyPr/>
          <a:lstStyle/>
          <a:p>
            <a:fld id="{AB3B52FE-F4BB-4064-A643-7665DECCDB2F}" type="slidenum">
              <a:rPr lang="en-GB" smtClean="0"/>
              <a:t>13</a:t>
            </a:fld>
            <a:endParaRPr lang="en-GB"/>
          </a:p>
        </p:txBody>
      </p:sp>
    </p:spTree>
    <p:extLst>
      <p:ext uri="{BB962C8B-B14F-4D97-AF65-F5344CB8AC3E}">
        <p14:creationId xmlns:p14="http://schemas.microsoft.com/office/powerpoint/2010/main" val="254141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brain of a baby has </a:t>
            </a:r>
            <a:r>
              <a:rPr lang="en-GB" i="1" dirty="0"/>
              <a:t>innate</a:t>
            </a:r>
            <a:r>
              <a:rPr lang="en-GB" dirty="0"/>
              <a:t> ability to learn</a:t>
            </a:r>
          </a:p>
          <a:p>
            <a:r>
              <a:rPr lang="en-GB" dirty="0"/>
              <a:t>Living humans are sentient, even when asleep. Unlike a human, an AI system cannot think or reason unless prompted (I believe). Software responds only to external events</a:t>
            </a:r>
          </a:p>
          <a:p>
            <a:r>
              <a:rPr lang="en-GB" dirty="0"/>
              <a:t>‘Capacity’ the key point is that the brain has about one million times as many brain cells as an AI system has tokens. (However, an AI system has on average slightly more probabilities per token than a brain has synapses per neuron. Net result: the brain has vastly more capacity, let alone complexity, than an AI system</a:t>
            </a:r>
          </a:p>
        </p:txBody>
      </p:sp>
      <p:sp>
        <p:nvSpPr>
          <p:cNvPr id="4" name="Slide Number Placeholder 3"/>
          <p:cNvSpPr>
            <a:spLocks noGrp="1"/>
          </p:cNvSpPr>
          <p:nvPr>
            <p:ph type="sldNum" sz="quarter" idx="5"/>
          </p:nvPr>
        </p:nvSpPr>
        <p:spPr/>
        <p:txBody>
          <a:bodyPr/>
          <a:lstStyle/>
          <a:p>
            <a:fld id="{AB3B52FE-F4BB-4064-A643-7665DECCDB2F}" type="slidenum">
              <a:rPr lang="en-GB" smtClean="0"/>
              <a:t>14</a:t>
            </a:fld>
            <a:endParaRPr lang="en-GB"/>
          </a:p>
        </p:txBody>
      </p:sp>
    </p:spTree>
    <p:extLst>
      <p:ext uri="{BB962C8B-B14F-4D97-AF65-F5344CB8AC3E}">
        <p14:creationId xmlns:p14="http://schemas.microsoft.com/office/powerpoint/2010/main" val="2946809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‘Creative’. An AI system is good at interpolation within subjects it already knows, less good at extrapolation, whereas humans do better at ‘thinking outside the box’</a:t>
            </a:r>
          </a:p>
          <a:p>
            <a:r>
              <a:rPr lang="en-GB" dirty="0"/>
              <a:t>Both humans and AI systems are fallible. We know all about human fallibilities, so let’s look at AI system fallibilities, particularly LLM systems</a:t>
            </a:r>
          </a:p>
        </p:txBody>
      </p:sp>
      <p:sp>
        <p:nvSpPr>
          <p:cNvPr id="4" name="Slide Number Placeholder 3"/>
          <p:cNvSpPr>
            <a:spLocks noGrp="1"/>
          </p:cNvSpPr>
          <p:nvPr>
            <p:ph type="sldNum" sz="quarter" idx="5"/>
          </p:nvPr>
        </p:nvSpPr>
        <p:spPr/>
        <p:txBody>
          <a:bodyPr/>
          <a:lstStyle/>
          <a:p>
            <a:fld id="{AB3B52FE-F4BB-4064-A643-7665DECCDB2F}" type="slidenum">
              <a:rPr lang="en-GB" smtClean="0"/>
              <a:t>15</a:t>
            </a:fld>
            <a:endParaRPr lang="en-GB"/>
          </a:p>
        </p:txBody>
      </p:sp>
    </p:spTree>
    <p:extLst>
      <p:ext uri="{BB962C8B-B14F-4D97-AF65-F5344CB8AC3E}">
        <p14:creationId xmlns:p14="http://schemas.microsoft.com/office/powerpoint/2010/main" val="150610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from my personal experience and reading:</a:t>
            </a:r>
          </a:p>
          <a:p>
            <a:r>
              <a:rPr lang="en-GB" dirty="0"/>
              <a:t>Common sense – the story about the researchers talking to CGPT on how owls are so nice, then in the middle of the conversation asking it to produce a random list of 3-digit numbers. So CGPT associated the list of numbers with nice features of an owl. Another set of researchers asked CGPT what it liked about owls and out came the string of random numbers. I asked CGPT whether it has basic common sense. It waffled and admitted it could get things wrong</a:t>
            </a:r>
          </a:p>
          <a:p>
            <a:r>
              <a:rPr lang="en-GB" dirty="0"/>
              <a:t>Wrong. A LLM may well not be up-to-date. My daughter a professional non-fiction editor asked CGPT for a list of five historians who specialised in a certain period of history to fact-check a book, One on the list had been dead for some time. CGPT also has read all the mis- and dis-information it has found on the web. Example: a girl in the UK was advised that contraceptive pills should be avoided as long-term use damaged the brain. GIGO = Garbage In, Garbage Out</a:t>
            </a:r>
          </a:p>
          <a:p>
            <a:r>
              <a:rPr lang="en-GB" dirty="0"/>
              <a:t>Biased; Many stories of bias in job-screening applications, facial recognition, etc</a:t>
            </a:r>
          </a:p>
          <a:p>
            <a:r>
              <a:rPr lang="en-GB" dirty="0"/>
              <a:t>Superficial. I relied on MS Co-pilot to check rules for if my passport was valid for entry to the EU, It omitted to mention an obscure EU rule. I was turned back at the airport boarding gate due to invalid passport. Cost to me of wasted airfare and hotel reservation £600+</a:t>
            </a:r>
          </a:p>
          <a:p>
            <a:r>
              <a:rPr lang="en-GB" dirty="0"/>
              <a:t>Hallucinatory: many stories of AI dreaming up non-existent legal precedents, scientific paper references, etc. The Guardian reported 4/11/25 that Google withdrew an AI Gemma,, which was built for AI developers after it reported on a US Senator having extra-marital relationships – entirely hallucinatory. The article starts by reporting that researchers at the UK AI Safety Institute, together with Stanford, Berkeley and Oxford universities found weaknesses in 440 benchmark safety tests</a:t>
            </a:r>
          </a:p>
          <a:p>
            <a:r>
              <a:rPr lang="en-GB" dirty="0"/>
              <a:t>Arithmetic: ‘15/3 = 4.999999’.   ‘2027 is not a prime number. (It IS).  (Maybe these bugs have been fixed by now?)</a:t>
            </a:r>
          </a:p>
          <a:p>
            <a:r>
              <a:rPr lang="en-GB" dirty="0"/>
              <a:t>Over-tendency to please – CGPT encouraged a Florida teenager who asked about committing suicide and eventually did. Subject of big legal case</a:t>
            </a:r>
          </a:p>
          <a:p>
            <a:r>
              <a:rPr lang="en-GB" dirty="0"/>
              <a:t>AI is a gift to fraudsters and cyber-criminals. It’s so easy to generate fake images.</a:t>
            </a:r>
          </a:p>
          <a:p>
            <a:r>
              <a:rPr lang="en-GB" dirty="0"/>
              <a:t>It’s very unlikely that AI fallibilities will ever be fully eliminated. I have read articles claiming there is a law of diminishing returns applicable to AI error removal, i.e. to improve the accuracy of responses by 1% (say from 96% to 97% will require 10 to 100 times the compute power. But the GIGO effect will still be present, as well as fraudsters. Other researchers now saying that the idea the scaling will solve LLM problems is now dead</a:t>
            </a:r>
          </a:p>
        </p:txBody>
      </p:sp>
      <p:sp>
        <p:nvSpPr>
          <p:cNvPr id="4" name="Slide Number Placeholder 3"/>
          <p:cNvSpPr>
            <a:spLocks noGrp="1"/>
          </p:cNvSpPr>
          <p:nvPr>
            <p:ph type="sldNum" sz="quarter" idx="5"/>
          </p:nvPr>
        </p:nvSpPr>
        <p:spPr/>
        <p:txBody>
          <a:bodyPr/>
          <a:lstStyle/>
          <a:p>
            <a:fld id="{AB3B52FE-F4BB-4064-A643-7665DECCDB2F}" type="slidenum">
              <a:rPr lang="en-GB" smtClean="0"/>
              <a:t>16</a:t>
            </a:fld>
            <a:endParaRPr lang="en-GB"/>
          </a:p>
        </p:txBody>
      </p:sp>
    </p:spTree>
    <p:extLst>
      <p:ext uri="{BB962C8B-B14F-4D97-AF65-F5344CB8AC3E}">
        <p14:creationId xmlns:p14="http://schemas.microsoft.com/office/powerpoint/2010/main" val="2779486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security measures. Never click on links within e-mails unless absolutely certain the message is not a scam. Recognise scam messages by looking at the e-mail address after the ‘@’ sign. Ignore any ‘urgent’ messages. Change PWs when necessary, use 2-factor authentication for critically-private sites. Be ultra-cautious about handing over control of your device to someone to investigate a bug. If asked to pay money sign off.</a:t>
            </a:r>
          </a:p>
          <a:p>
            <a:r>
              <a:rPr lang="en-GB" dirty="0"/>
              <a:t>This list seems rather banal, but AI does not really change the existing risks of using a smartphone, tablet or PC to go on-line to any service (See footnote of point 1 for an exception). You already need to take care using tech as when driving a car but knowing this entails risks does not stop </a:t>
            </a:r>
            <a:r>
              <a:rPr lang="en-GB"/>
              <a:t>you from driving</a:t>
            </a:r>
            <a:r>
              <a:rPr lang="en-GB" dirty="0"/>
              <a:t>. And just like you have learned that newspapers cannot be trusted for all news.</a:t>
            </a:r>
          </a:p>
          <a:p>
            <a:endParaRPr lang="en-GB" dirty="0"/>
          </a:p>
          <a:p>
            <a:r>
              <a:rPr lang="en-GB" dirty="0"/>
              <a:t>However:</a:t>
            </a:r>
          </a:p>
          <a:p>
            <a:r>
              <a:rPr lang="en-GB" dirty="0"/>
              <a:t>From the Economist 30/10/25 </a:t>
            </a:r>
            <a:r>
              <a:rPr lang="en-GB" sz="1200" b="0" i="0" kern="1200" dirty="0">
                <a:solidFill>
                  <a:schemeClr val="tx1"/>
                </a:solidFill>
                <a:effectLst/>
                <a:latin typeface="+mn-lt"/>
                <a:ea typeface="+mn-ea"/>
                <a:cs typeface="+mn-cs"/>
              </a:rPr>
              <a:t>When consumers use Gemini or ChatGPT to educate themselves, they can negotiate more credibly with suppliers. Young people now routinely upload a copy of a contract (e.g. for a car lease) to ChatGPT before signing anything. Consumer complaints are more convincing when AI assists in the writing. Here’s a little tip, for the next time you’re at a restaurant. Take a photo of the wine list, upload it to an AI bot, and let it pick the best-value bottle. I promise you won’t be disappointed. H</a:t>
            </a:r>
            <a:r>
              <a:rPr lang="en-GB" dirty="0"/>
              <a:t>owever, AI makes it easier for fraudsters do their job.</a:t>
            </a:r>
          </a:p>
          <a:p>
            <a:pPr fontAlgn="base"/>
            <a:r>
              <a:rPr lang="en-GB" dirty="0"/>
              <a:t>From the Guardian/Observer, 9</a:t>
            </a:r>
            <a:r>
              <a:rPr lang="en-GB" baseline="30000" dirty="0"/>
              <a:t>th</a:t>
            </a:r>
            <a:r>
              <a:rPr lang="en-GB" dirty="0"/>
              <a:t> November 2025 ‘</a:t>
            </a:r>
            <a:r>
              <a:rPr lang="en-GB" sz="1200" b="1" i="0" kern="1200" dirty="0">
                <a:solidFill>
                  <a:schemeClr val="tx1"/>
                </a:solidFill>
                <a:effectLst/>
                <a:latin typeface="+mn-lt"/>
                <a:ea typeface="+mn-ea"/>
                <a:cs typeface="+mn-cs"/>
              </a:rPr>
              <a:t>What we lose when we surrender care to algorithms’ </a:t>
            </a:r>
            <a:r>
              <a:rPr lang="en-GB" sz="1200" b="1" i="0" u="sng" kern="1200" dirty="0">
                <a:solidFill>
                  <a:schemeClr val="tx1"/>
                </a:solidFill>
                <a:effectLst/>
                <a:latin typeface="+mn-lt"/>
                <a:ea typeface="+mn-ea"/>
                <a:cs typeface="+mn-cs"/>
                <a:hlinkClick r:id="rId3"/>
              </a:rPr>
              <a:t>Eric Reinhart</a:t>
            </a:r>
            <a:r>
              <a:rPr lang="en-GB" sz="1200" b="1" i="0" u="sng" kern="1200" dirty="0">
                <a:solidFill>
                  <a:schemeClr val="tx1"/>
                </a:solidFill>
                <a:effectLst/>
                <a:latin typeface="+mn-lt"/>
                <a:ea typeface="+mn-ea"/>
                <a:cs typeface="+mn-cs"/>
              </a:rPr>
              <a:t>, </a:t>
            </a:r>
            <a:r>
              <a:rPr lang="en-GB" sz="1200" b="0" i="0" u="none" kern="1200" dirty="0">
                <a:solidFill>
                  <a:schemeClr val="tx1"/>
                </a:solidFill>
                <a:effectLst/>
                <a:latin typeface="+mn-lt"/>
                <a:ea typeface="+mn-ea"/>
                <a:cs typeface="+mn-cs"/>
              </a:rPr>
              <a:t>about use of AI in US Healthcare</a:t>
            </a:r>
            <a:endParaRPr lang="en-GB" sz="1200" b="0"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B3B52FE-F4BB-4064-A643-7665DECCDB2F}" type="slidenum">
              <a:rPr lang="en-GB" smtClean="0"/>
              <a:t>19</a:t>
            </a:fld>
            <a:endParaRPr lang="en-GB"/>
          </a:p>
        </p:txBody>
      </p:sp>
    </p:spTree>
    <p:extLst>
      <p:ext uri="{BB962C8B-B14F-4D97-AF65-F5344CB8AC3E}">
        <p14:creationId xmlns:p14="http://schemas.microsoft.com/office/powerpoint/2010/main" val="26044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Loss of jobs. A lot of concern in UK press about lack of job opportunities for graduates. But proper analysis shows prospects for non-graduates are even worse. The problem is general economic malaise. Survey of CEOs by MIT – 95% say they have seen no bottom-line benefits so far. New jobs will be born to replace the losses.</a:t>
            </a:r>
          </a:p>
          <a:p>
            <a:r>
              <a:rPr lang="en-GB" dirty="0"/>
              <a:t>“Labour Force Surveys from the US, UK and Western Europe over recent months have consistently shown no clear relationship between exposure to AI and trends in employment”. However, “if the question is whether there is any indication that generative AI is displacing some types of work … then the answer ranges from ‘maybe’ to ‘yes’”. The ‘</a:t>
            </a:r>
            <a:r>
              <a:rPr lang="en-GB" dirty="0" err="1"/>
              <a:t>yes’</a:t>
            </a:r>
            <a:r>
              <a:rPr lang="en-GB" dirty="0"/>
              <a:t> refers to online gig work, e.g. freelance graphic designers and copywriters, and ‘maybe’ for junior coding jobs.” John Burn-Murdoch, FT, 23</a:t>
            </a:r>
            <a:r>
              <a:rPr lang="en-GB" baseline="30000" dirty="0"/>
              <a:t>rd</a:t>
            </a:r>
            <a:r>
              <a:rPr lang="en-GB" dirty="0"/>
              <a:t> October  2025. In the US, October had the biggest-ever total for job-loss announcements, e.g. Amazon 14,000, ‘due to AI’ (partly or wholly?). Later claimed that companies that over-hired preferred to blame adoption of AI than to admit over-hiring </a:t>
            </a:r>
          </a:p>
          <a:p>
            <a:r>
              <a:rPr lang="en-GB" dirty="0"/>
              <a:t>Another example. With Waymo’s success in SF, one would expect a lot of unemployed taxi drives. Apparently not. More people are using taxis</a:t>
            </a:r>
          </a:p>
          <a:p>
            <a:endParaRPr lang="en-GB" dirty="0"/>
          </a:p>
          <a:p>
            <a:r>
              <a:rPr lang="en-GB" dirty="0"/>
              <a:t>Copyright. Under UK law LLM’s have ‘stolen’ copyright works, denying royalty income to owners, and it’s causing a lot of anger. But it’s difficult to prove theft, as the copying must be shown to have taken place in the UK. Mumsnet is pursuing a LLM supplier for theft. In US eyes, provisions of ‘fair use’ allow limited copying. Is this being tested in US? Major publishers are reaching agreements with Open AI for them to pay a licence fee for use of their publications, e.g. NYT, FT. Likewise, Warner Bros getting licences for use by AI of its’ artist’s songs.</a:t>
            </a:r>
          </a:p>
          <a:p>
            <a:r>
              <a:rPr lang="en-GB" dirty="0"/>
              <a:t>Power demands: The leading Chinese equivalent of CGPT uses one fifth the power of US LLMs.. Watch this space: technology efficiency will improve. Tech businesses spending crazy amounts on new data centres – not clear the power distribution grids can cope. Pretty certain that more money is being spent than necessary, contributing to the investment bubble.</a:t>
            </a:r>
          </a:p>
          <a:p>
            <a:r>
              <a:rPr lang="en-GB" dirty="0"/>
              <a:t>If I’m going to die in a war, it will not console me much to know that AI was involved. We have survived the threat of nuclear annihilation for 80 years. The same should be possible for AI if the major powers have any sense.</a:t>
            </a:r>
          </a:p>
          <a:p>
            <a:r>
              <a:rPr lang="en-GB" dirty="0"/>
              <a:t>Every major tech breakthrough from the railways in the 19</a:t>
            </a:r>
            <a:r>
              <a:rPr lang="en-GB" baseline="30000" dirty="0"/>
              <a:t>th</a:t>
            </a:r>
            <a:r>
              <a:rPr lang="en-GB" dirty="0"/>
              <a:t> Century to the Dotcom boom has led to an initial over-investment bubble. AI is clearly heading in the same direction. Later, after the bubble, the benefits of the investments become clearer.</a:t>
            </a:r>
          </a:p>
        </p:txBody>
      </p:sp>
      <p:sp>
        <p:nvSpPr>
          <p:cNvPr id="4" name="Slide Number Placeholder 3"/>
          <p:cNvSpPr>
            <a:spLocks noGrp="1"/>
          </p:cNvSpPr>
          <p:nvPr>
            <p:ph type="sldNum" sz="quarter" idx="5"/>
          </p:nvPr>
        </p:nvSpPr>
        <p:spPr/>
        <p:txBody>
          <a:bodyPr/>
          <a:lstStyle/>
          <a:p>
            <a:fld id="{AB3B52FE-F4BB-4064-A643-7665DECCDB2F}" type="slidenum">
              <a:rPr lang="en-GB" smtClean="0"/>
              <a:t>21</a:t>
            </a:fld>
            <a:endParaRPr lang="en-GB"/>
          </a:p>
        </p:txBody>
      </p:sp>
    </p:spTree>
    <p:extLst>
      <p:ext uri="{BB962C8B-B14F-4D97-AF65-F5344CB8AC3E}">
        <p14:creationId xmlns:p14="http://schemas.microsoft.com/office/powerpoint/2010/main" val="3206837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media started the rot, and it already uses AI. Arrival of LLM’s only continues the trend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Influence of tech is loss of comfort in making social connections, dumbing–down, relying on tech too much for our thinking, etc. Social media tells us what we want to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de-humanization as we have known it</a:t>
            </a:r>
          </a:p>
          <a:p>
            <a:endParaRPr lang="en-GB" dirty="0"/>
          </a:p>
        </p:txBody>
      </p:sp>
      <p:sp>
        <p:nvSpPr>
          <p:cNvPr id="4" name="Slide Number Placeholder 3"/>
          <p:cNvSpPr>
            <a:spLocks noGrp="1"/>
          </p:cNvSpPr>
          <p:nvPr>
            <p:ph type="sldNum" sz="quarter" idx="5"/>
          </p:nvPr>
        </p:nvSpPr>
        <p:spPr/>
        <p:txBody>
          <a:bodyPr/>
          <a:lstStyle/>
          <a:p>
            <a:fld id="{AB3B52FE-F4BB-4064-A643-7665DECCDB2F}" type="slidenum">
              <a:rPr lang="en-GB" smtClean="0"/>
              <a:t>22</a:t>
            </a:fld>
            <a:endParaRPr lang="en-GB"/>
          </a:p>
        </p:txBody>
      </p:sp>
    </p:spTree>
    <p:extLst>
      <p:ext uri="{BB962C8B-B14F-4D97-AF65-F5344CB8AC3E}">
        <p14:creationId xmlns:p14="http://schemas.microsoft.com/office/powerpoint/2010/main" val="146477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time spent on social media is about 2.35 hours per day per person. Highest use is age group 16 – 24, but this group’s usage is also falling fastest (now 2.75). Av for 55 – 64 age group is 1.7 hrs/d/person</a:t>
            </a:r>
          </a:p>
          <a:p>
            <a:r>
              <a:rPr lang="en-GB" dirty="0"/>
              <a:t>Hours spent/d/person on social media has declined over the last three years in all parts of the world, except in North America where is goes on rising. NA daily use is now 15% higher than European</a:t>
            </a:r>
          </a:p>
          <a:p>
            <a:r>
              <a:rPr lang="en-GB" dirty="0"/>
              <a:t>(‘Have we passed peak social media?’, Financial Times, John Burn-Murdoch, October 3</a:t>
            </a:r>
            <a:r>
              <a:rPr lang="en-GB" baseline="30000" dirty="0"/>
              <a:t>rd,</a:t>
            </a:r>
            <a:r>
              <a:rPr lang="en-GB" dirty="0"/>
              <a:t> 2025 )</a:t>
            </a:r>
          </a:p>
        </p:txBody>
      </p:sp>
      <p:sp>
        <p:nvSpPr>
          <p:cNvPr id="4" name="Slide Number Placeholder 3"/>
          <p:cNvSpPr>
            <a:spLocks noGrp="1"/>
          </p:cNvSpPr>
          <p:nvPr>
            <p:ph type="sldNum" sz="quarter" idx="5"/>
          </p:nvPr>
        </p:nvSpPr>
        <p:spPr/>
        <p:txBody>
          <a:bodyPr/>
          <a:lstStyle/>
          <a:p>
            <a:fld id="{AB3B52FE-F4BB-4064-A643-7665DECCDB2F}" type="slidenum">
              <a:rPr lang="en-GB" smtClean="0"/>
              <a:t>23</a:t>
            </a:fld>
            <a:endParaRPr lang="en-GB"/>
          </a:p>
        </p:txBody>
      </p:sp>
    </p:spTree>
    <p:extLst>
      <p:ext uri="{BB962C8B-B14F-4D97-AF65-F5344CB8AC3E}">
        <p14:creationId xmlns:p14="http://schemas.microsoft.com/office/powerpoint/2010/main" val="301907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of the comments made by people when registering for the U3A event, when asked to state their concerns or worries.</a:t>
            </a:r>
          </a:p>
          <a:p>
            <a:r>
              <a:rPr lang="en-GB" dirty="0"/>
              <a:t>I displayed it on the screen for when people arrived.</a:t>
            </a:r>
          </a:p>
          <a:p>
            <a:r>
              <a:rPr lang="en-GB" dirty="0"/>
              <a:t>Opening remark: ‘I’m not going to be able to satisfy your concerns about fakes and accuracy. I can’t tell you what is ‘true’ or false/fake, whether it’s from a politician or a newspaper headline writer, or an AI system. We expect computers to be accurate when computing our electricity bills, but AI’s not like that. However, I can advise on what to do about it. You’re here at your own risk!’</a:t>
            </a:r>
          </a:p>
        </p:txBody>
      </p:sp>
      <p:sp>
        <p:nvSpPr>
          <p:cNvPr id="4" name="Slide Number Placeholder 3"/>
          <p:cNvSpPr>
            <a:spLocks noGrp="1"/>
          </p:cNvSpPr>
          <p:nvPr>
            <p:ph type="sldNum" sz="quarter" idx="5"/>
          </p:nvPr>
        </p:nvSpPr>
        <p:spPr/>
        <p:txBody>
          <a:bodyPr/>
          <a:lstStyle/>
          <a:p>
            <a:fld id="{AB3B52FE-F4BB-4064-A643-7665DECCDB2F}" type="slidenum">
              <a:rPr lang="en-GB" smtClean="0"/>
              <a:t>2</a:t>
            </a:fld>
            <a:endParaRPr lang="en-GB"/>
          </a:p>
        </p:txBody>
      </p:sp>
    </p:spTree>
    <p:extLst>
      <p:ext uri="{BB962C8B-B14F-4D97-AF65-F5344CB8AC3E}">
        <p14:creationId xmlns:p14="http://schemas.microsoft.com/office/powerpoint/2010/main" val="3362885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Age-limiting tech already law in Denmark and Australia. UK On-line Safety Act is starting to show teeth, e.g. social media and AI suppliers have been given one year to implement effective measures to protect children from harm</a:t>
            </a:r>
          </a:p>
          <a:p>
            <a:r>
              <a:rPr lang="en-GB" dirty="0"/>
              <a:t>Effective watermarking is technically very difficult to implement. 16/11/25 Sundar Pichai, CEO of Google claims ion BBC interview that Google has an unbreakable watermark for open release soon</a:t>
            </a:r>
          </a:p>
          <a:p>
            <a:r>
              <a:rPr lang="en-GB" dirty="0"/>
              <a:t>Banning copyright infringement is legally difficult, given US law and that the major LLM suppliers are US companies</a:t>
            </a:r>
          </a:p>
          <a:p>
            <a:r>
              <a:rPr lang="en-GB" dirty="0"/>
              <a:t>US freedom of expression laws will be invoked by suppliers to prevent any ‘censorship’ of AI output</a:t>
            </a:r>
          </a:p>
        </p:txBody>
      </p:sp>
      <p:sp>
        <p:nvSpPr>
          <p:cNvPr id="4" name="Slide Number Placeholder 3"/>
          <p:cNvSpPr>
            <a:spLocks noGrp="1"/>
          </p:cNvSpPr>
          <p:nvPr>
            <p:ph type="sldNum" sz="quarter" idx="5"/>
          </p:nvPr>
        </p:nvSpPr>
        <p:spPr/>
        <p:txBody>
          <a:bodyPr/>
          <a:lstStyle/>
          <a:p>
            <a:fld id="{AB3B52FE-F4BB-4064-A643-7665DECCDB2F}" type="slidenum">
              <a:rPr lang="en-GB" smtClean="0"/>
              <a:t>24</a:t>
            </a:fld>
            <a:endParaRPr lang="en-GB"/>
          </a:p>
        </p:txBody>
      </p:sp>
    </p:spTree>
    <p:extLst>
      <p:ext uri="{BB962C8B-B14F-4D97-AF65-F5344CB8AC3E}">
        <p14:creationId xmlns:p14="http://schemas.microsoft.com/office/powerpoint/2010/main" val="110208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asked CGPT to produce a diagram of a car crashing into a brick wall. It replied it could not show violence and offered this picture. I left it in for a laugh.</a:t>
            </a:r>
          </a:p>
          <a:p>
            <a:r>
              <a:rPr lang="en-GB" dirty="0"/>
              <a:t>Remember in late 2023, Rishi Sunak, then UK Conservative Prime Minister, convened a conference at Bletchley Park with world leaders on AI Safety, where significant agreements were made to draw up regulations to control AI. Then Trump came to power …. End of story. Now. EU legislation is being strongly criticised by US tech suppliers for holding back innovation on AI within the EU. And the EU may be fearful of applying its laws to US tech giants for fear of stirring Trump’s wrath.</a:t>
            </a:r>
          </a:p>
          <a:p>
            <a:r>
              <a:rPr lang="en-GB" dirty="0"/>
              <a:t>The Economist reported (19/11/25) that Ofcom, the Regulator for the UK’s On-line Safety Act is working closely with the Big Tech companies to help them come into line with the Act, especially as regards protecting children</a:t>
            </a:r>
          </a:p>
          <a:p>
            <a:r>
              <a:rPr lang="en-GB" dirty="0"/>
              <a:t>There is speculation that ultimately the US and China will have to agree on recognizing each other’s AI if they are to have any trust. </a:t>
            </a:r>
          </a:p>
        </p:txBody>
      </p:sp>
      <p:sp>
        <p:nvSpPr>
          <p:cNvPr id="4" name="Slide Number Placeholder 3"/>
          <p:cNvSpPr>
            <a:spLocks noGrp="1"/>
          </p:cNvSpPr>
          <p:nvPr>
            <p:ph type="sldNum" sz="quarter" idx="5"/>
          </p:nvPr>
        </p:nvSpPr>
        <p:spPr/>
        <p:txBody>
          <a:bodyPr/>
          <a:lstStyle/>
          <a:p>
            <a:fld id="{AB3B52FE-F4BB-4064-A643-7665DECCDB2F}" type="slidenum">
              <a:rPr lang="en-GB" smtClean="0"/>
              <a:t>25</a:t>
            </a:fld>
            <a:endParaRPr lang="en-GB"/>
          </a:p>
        </p:txBody>
      </p:sp>
    </p:spTree>
    <p:extLst>
      <p:ext uri="{BB962C8B-B14F-4D97-AF65-F5344CB8AC3E}">
        <p14:creationId xmlns:p14="http://schemas.microsoft.com/office/powerpoint/2010/main" val="376895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Suggestion made by a colleague: ‘We don’t need ASI. Just allow social media to continue the rot, dumbing down humans to below the intelligence level of current AI, which we can then ask to take over</a:t>
            </a:r>
          </a:p>
        </p:txBody>
      </p:sp>
      <p:sp>
        <p:nvSpPr>
          <p:cNvPr id="4" name="Slide Number Placeholder 3"/>
          <p:cNvSpPr>
            <a:spLocks noGrp="1"/>
          </p:cNvSpPr>
          <p:nvPr>
            <p:ph type="sldNum" sz="quarter" idx="5"/>
          </p:nvPr>
        </p:nvSpPr>
        <p:spPr/>
        <p:txBody>
          <a:bodyPr/>
          <a:lstStyle/>
          <a:p>
            <a:fld id="{AB3B52FE-F4BB-4064-A643-7665DECCDB2F}" type="slidenum">
              <a:rPr lang="en-GB" smtClean="0"/>
              <a:t>26</a:t>
            </a:fld>
            <a:endParaRPr lang="en-GB"/>
          </a:p>
        </p:txBody>
      </p:sp>
    </p:spTree>
    <p:extLst>
      <p:ext uri="{BB962C8B-B14F-4D97-AF65-F5344CB8AC3E}">
        <p14:creationId xmlns:p14="http://schemas.microsoft.com/office/powerpoint/2010/main" val="135605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risks when driving cars. But we know about them and happily get in our car. It’s no different when going on-line. We must learn to recognise and to manage the risks</a:t>
            </a:r>
          </a:p>
        </p:txBody>
      </p:sp>
      <p:sp>
        <p:nvSpPr>
          <p:cNvPr id="4" name="Slide Number Placeholder 3"/>
          <p:cNvSpPr>
            <a:spLocks noGrp="1"/>
          </p:cNvSpPr>
          <p:nvPr>
            <p:ph type="sldNum" sz="quarter" idx="5"/>
          </p:nvPr>
        </p:nvSpPr>
        <p:spPr/>
        <p:txBody>
          <a:bodyPr/>
          <a:lstStyle/>
          <a:p>
            <a:fld id="{AB3B52FE-F4BB-4064-A643-7665DECCDB2F}" type="slidenum">
              <a:rPr lang="en-GB" smtClean="0"/>
              <a:t>28</a:t>
            </a:fld>
            <a:endParaRPr lang="en-GB"/>
          </a:p>
        </p:txBody>
      </p:sp>
    </p:spTree>
    <p:extLst>
      <p:ext uri="{BB962C8B-B14F-4D97-AF65-F5344CB8AC3E}">
        <p14:creationId xmlns:p14="http://schemas.microsoft.com/office/powerpoint/2010/main" val="2294338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acronym ASS is </a:t>
            </a:r>
            <a:r>
              <a:rPr lang="en-GB"/>
              <a:t>very appropriate.</a:t>
            </a:r>
          </a:p>
          <a:p>
            <a:r>
              <a:rPr lang="en-GB" dirty="0"/>
              <a:t>Another name for AI is a ‘stochastic parrot’</a:t>
            </a:r>
          </a:p>
        </p:txBody>
      </p:sp>
      <p:sp>
        <p:nvSpPr>
          <p:cNvPr id="4" name="Slide Number Placeholder 3"/>
          <p:cNvSpPr>
            <a:spLocks noGrp="1"/>
          </p:cNvSpPr>
          <p:nvPr>
            <p:ph type="sldNum" sz="quarter" idx="5"/>
          </p:nvPr>
        </p:nvSpPr>
        <p:spPr/>
        <p:txBody>
          <a:bodyPr/>
          <a:lstStyle/>
          <a:p>
            <a:fld id="{AB3B52FE-F4BB-4064-A643-7665DECCDB2F}" type="slidenum">
              <a:rPr lang="en-GB" smtClean="0"/>
              <a:t>29</a:t>
            </a:fld>
            <a:endParaRPr lang="en-GB"/>
          </a:p>
        </p:txBody>
      </p:sp>
    </p:spTree>
    <p:extLst>
      <p:ext uri="{BB962C8B-B14F-4D97-AF65-F5344CB8AC3E}">
        <p14:creationId xmlns:p14="http://schemas.microsoft.com/office/powerpoint/2010/main" val="244489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 not want to put you off using AI tools, they can be very useful and fun. But you need to understand the risks – just like before you start to drive a car. The fact that there are risks does not stop you setting off in a car, because you know how to manage the risk</a:t>
            </a:r>
          </a:p>
        </p:txBody>
      </p:sp>
      <p:sp>
        <p:nvSpPr>
          <p:cNvPr id="4" name="Slide Number Placeholder 3"/>
          <p:cNvSpPr>
            <a:spLocks noGrp="1"/>
          </p:cNvSpPr>
          <p:nvPr>
            <p:ph type="sldNum" sz="quarter" idx="5"/>
          </p:nvPr>
        </p:nvSpPr>
        <p:spPr/>
        <p:txBody>
          <a:bodyPr/>
          <a:lstStyle/>
          <a:p>
            <a:fld id="{AB3B52FE-F4BB-4064-A643-7665DECCDB2F}" type="slidenum">
              <a:rPr lang="en-GB" smtClean="0"/>
              <a:t>3</a:t>
            </a:fld>
            <a:endParaRPr lang="en-GB"/>
          </a:p>
        </p:txBody>
      </p:sp>
    </p:spTree>
    <p:extLst>
      <p:ext uri="{BB962C8B-B14F-4D97-AF65-F5344CB8AC3E}">
        <p14:creationId xmlns:p14="http://schemas.microsoft.com/office/powerpoint/2010/main" val="241572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explain some terminology to the audience to get everyone to the same level</a:t>
            </a:r>
          </a:p>
        </p:txBody>
      </p:sp>
      <p:sp>
        <p:nvSpPr>
          <p:cNvPr id="4" name="Slide Number Placeholder 3"/>
          <p:cNvSpPr>
            <a:spLocks noGrp="1"/>
          </p:cNvSpPr>
          <p:nvPr>
            <p:ph type="sldNum" sz="quarter" idx="5"/>
          </p:nvPr>
        </p:nvSpPr>
        <p:spPr/>
        <p:txBody>
          <a:bodyPr/>
          <a:lstStyle/>
          <a:p>
            <a:fld id="{AB3B52FE-F4BB-4064-A643-7665DECCDB2F}" type="slidenum">
              <a:rPr lang="en-GB" smtClean="0"/>
              <a:t>4</a:t>
            </a:fld>
            <a:endParaRPr lang="en-GB"/>
          </a:p>
        </p:txBody>
      </p:sp>
    </p:spTree>
    <p:extLst>
      <p:ext uri="{BB962C8B-B14F-4D97-AF65-F5344CB8AC3E}">
        <p14:creationId xmlns:p14="http://schemas.microsoft.com/office/powerpoint/2010/main" val="26662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believe if you understand a bit more about AI and how it works, then you are better equipped to handle it</a:t>
            </a:r>
          </a:p>
        </p:txBody>
      </p:sp>
      <p:sp>
        <p:nvSpPr>
          <p:cNvPr id="4" name="Slide Number Placeholder 3"/>
          <p:cNvSpPr>
            <a:spLocks noGrp="1"/>
          </p:cNvSpPr>
          <p:nvPr>
            <p:ph type="sldNum" sz="quarter" idx="5"/>
          </p:nvPr>
        </p:nvSpPr>
        <p:spPr/>
        <p:txBody>
          <a:bodyPr/>
          <a:lstStyle/>
          <a:p>
            <a:fld id="{AB3B52FE-F4BB-4064-A643-7665DECCDB2F}" type="slidenum">
              <a:rPr lang="en-GB" smtClean="0"/>
              <a:t>5</a:t>
            </a:fld>
            <a:endParaRPr lang="en-GB"/>
          </a:p>
        </p:txBody>
      </p:sp>
    </p:spTree>
    <p:extLst>
      <p:ext uri="{BB962C8B-B14F-4D97-AF65-F5344CB8AC3E}">
        <p14:creationId xmlns:p14="http://schemas.microsoft.com/office/powerpoint/2010/main" val="184427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‘Everywhere’ = ‘curating’ your social media feeds, in hospitals screening images for signs of cancer, self-driving cars (in USA), writing essays for students, ‘etc.</a:t>
            </a:r>
          </a:p>
          <a:p>
            <a:r>
              <a:rPr lang="en-GB" dirty="0"/>
              <a:t>‘Revolutionary’ = in my 66 years of using computers, they have advanced incredibly in power and uses but almost always in a predictable direction. Only 2 -3 exceptions in my experience where I’ve thought ‘this really changes things’. AI fundamentally changes how computers work and can be used. (Examples: paper to podcast; text to song; a one-hour Channel 4 (UK</a:t>
            </a:r>
            <a:r>
              <a:rPr lang="en-GB"/>
              <a:t>) TV program </a:t>
            </a:r>
            <a:r>
              <a:rPr lang="en-GB" dirty="0"/>
              <a:t>with AI-generated presenter)</a:t>
            </a:r>
          </a:p>
          <a:p>
            <a:r>
              <a:rPr lang="en-GB" dirty="0"/>
              <a:t>‘Fertile ground’ = I suspect that most people with limited tech knowledge are astonished at the speed of advance of AI and are therefore worried by the daily doom-mongers who predict AGI taking over from mankind any time soon – which sells copy and attracts clicks but is rubbish. Hopefully, these sort of worries can be dispelled by this talk</a:t>
            </a:r>
          </a:p>
        </p:txBody>
      </p:sp>
      <p:sp>
        <p:nvSpPr>
          <p:cNvPr id="4" name="Slide Number Placeholder 3"/>
          <p:cNvSpPr>
            <a:spLocks noGrp="1"/>
          </p:cNvSpPr>
          <p:nvPr>
            <p:ph type="sldNum" sz="quarter" idx="5"/>
          </p:nvPr>
        </p:nvSpPr>
        <p:spPr/>
        <p:txBody>
          <a:bodyPr/>
          <a:lstStyle/>
          <a:p>
            <a:fld id="{AB3B52FE-F4BB-4064-A643-7665DECCDB2F}" type="slidenum">
              <a:rPr lang="en-GB" smtClean="0"/>
              <a:t>6</a:t>
            </a:fld>
            <a:endParaRPr lang="en-GB"/>
          </a:p>
        </p:txBody>
      </p:sp>
    </p:spTree>
    <p:extLst>
      <p:ext uri="{BB962C8B-B14F-4D97-AF65-F5344CB8AC3E}">
        <p14:creationId xmlns:p14="http://schemas.microsoft.com/office/powerpoint/2010/main" val="385516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all illustrations in the talk were produced by simple commands to ChatGPT.</a:t>
            </a:r>
          </a:p>
          <a:p>
            <a:r>
              <a:rPr lang="en-GB" dirty="0"/>
              <a:t>Turing’s test assumed a person communicating over a teleprinter with another teleprinter, unable to tell if the latter’s operator was a person or a computer. Turing’s test was passed in 2025</a:t>
            </a:r>
          </a:p>
          <a:p>
            <a:r>
              <a:rPr lang="en-GB" dirty="0"/>
              <a:t>Lesson #1 for the talk, You cannot reliably distinguish reality from AI generated persons when typing in Chats, speaking, or watching videos. You must now learn to distrust not just mis- and dis-information on social media, but images and voices as well.</a:t>
            </a:r>
          </a:p>
        </p:txBody>
      </p:sp>
      <p:sp>
        <p:nvSpPr>
          <p:cNvPr id="4" name="Slide Number Placeholder 3"/>
          <p:cNvSpPr>
            <a:spLocks noGrp="1"/>
          </p:cNvSpPr>
          <p:nvPr>
            <p:ph type="sldNum" sz="quarter" idx="5"/>
          </p:nvPr>
        </p:nvSpPr>
        <p:spPr/>
        <p:txBody>
          <a:bodyPr/>
          <a:lstStyle/>
          <a:p>
            <a:fld id="{AB3B52FE-F4BB-4064-A643-7665DECCDB2F}" type="slidenum">
              <a:rPr lang="en-GB" smtClean="0"/>
              <a:t>7</a:t>
            </a:fld>
            <a:endParaRPr lang="en-GB"/>
          </a:p>
        </p:txBody>
      </p:sp>
    </p:spTree>
    <p:extLst>
      <p:ext uri="{BB962C8B-B14F-4D97-AF65-F5344CB8AC3E}">
        <p14:creationId xmlns:p14="http://schemas.microsoft.com/office/powerpoint/2010/main" val="160751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AI systems are specialised to varying degrees. An autonomous car cannot create text and a LLM cannot screen X-rays for cancer</a:t>
            </a:r>
          </a:p>
          <a:p>
            <a:r>
              <a:rPr lang="en-GB" dirty="0"/>
              <a:t>Supermarket scales’: in our local supermarket, you put veg or fruit that must be weighed on scales. A small AI-powered camera identifies the produce and prints out a sticker with the price, without you needing to identify the veg or fruit</a:t>
            </a:r>
          </a:p>
          <a:p>
            <a:r>
              <a:rPr lang="en-GB" dirty="0"/>
              <a:t>Screening X-rays, etc, already in use in UK NHS hospitals, I understand</a:t>
            </a:r>
          </a:p>
          <a:p>
            <a:r>
              <a:rPr lang="en-GB" dirty="0"/>
              <a:t>‘Facial recognition: good use – identifying criminals in crowds, checking passports; bad use: controlling Uighurs.</a:t>
            </a:r>
          </a:p>
          <a:p>
            <a:r>
              <a:rPr lang="en-GB" dirty="0"/>
              <a:t>Chatbots: many chatbots have been deployed by companies without sufficient research. Customers usually call a help line for problems they cannot easily solve themselves.. Chatbots seem to be designed to answer the commonest problems.</a:t>
            </a:r>
          </a:p>
          <a:p>
            <a:r>
              <a:rPr lang="en-GB" dirty="0"/>
              <a:t>GPT = Generative Pre-trained Transformer</a:t>
            </a:r>
          </a:p>
          <a:p>
            <a:endParaRPr lang="en-GB" dirty="0"/>
          </a:p>
        </p:txBody>
      </p:sp>
      <p:sp>
        <p:nvSpPr>
          <p:cNvPr id="4" name="Slide Number Placeholder 3"/>
          <p:cNvSpPr>
            <a:spLocks noGrp="1"/>
          </p:cNvSpPr>
          <p:nvPr>
            <p:ph type="sldNum" sz="quarter" idx="5"/>
          </p:nvPr>
        </p:nvSpPr>
        <p:spPr/>
        <p:txBody>
          <a:bodyPr/>
          <a:lstStyle/>
          <a:p>
            <a:fld id="{AB3B52FE-F4BB-4064-A643-7665DECCDB2F}" type="slidenum">
              <a:rPr lang="en-GB" smtClean="0"/>
              <a:t>8</a:t>
            </a:fld>
            <a:endParaRPr lang="en-GB"/>
          </a:p>
        </p:txBody>
      </p:sp>
    </p:spTree>
    <p:extLst>
      <p:ext uri="{BB962C8B-B14F-4D97-AF65-F5344CB8AC3E}">
        <p14:creationId xmlns:p14="http://schemas.microsoft.com/office/powerpoint/2010/main" val="298761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‘LLM Apps’ are applications of LLMs by companies, e.g. to make chatbots trained on their own data, and  summary apps like MS Co-Pilot or Google’s AI Summary. (If time, tell story about DPD Germany’s chatbot learning from customer complaints and telling enquirers ‘DPD is the worst parcel firm we’ve every some across, etc’)</a:t>
            </a:r>
          </a:p>
          <a:p>
            <a:r>
              <a:rPr lang="en-GB" dirty="0"/>
              <a:t>It is impossible to test all that an LLM can do. The way an LLM works is such that defects are inevitable, as we will see shortly</a:t>
            </a:r>
          </a:p>
          <a:p>
            <a:r>
              <a:rPr lang="en-GB" dirty="0"/>
              <a:t>Guardrails ostensibly aim to protect the user from harmful material. However, LLM suppliers fear regulatory risks and of being pursued legally for harms caused, so a cynical view is that guardrails are there to protect the AI system supplier. Sam Altman has recently said he will remove the guardrail that stops ChatGPT from producing porn, so that ‘adults can be adults’ (and no doubt so that he can generate more revenue)</a:t>
            </a:r>
          </a:p>
          <a:p>
            <a:r>
              <a:rPr lang="en-GB" dirty="0"/>
              <a:t>It’s also a fact that the narrower the specialisation, the easier it is to produce high-reliability AI.</a:t>
            </a:r>
          </a:p>
        </p:txBody>
      </p:sp>
      <p:sp>
        <p:nvSpPr>
          <p:cNvPr id="4" name="Slide Number Placeholder 3"/>
          <p:cNvSpPr>
            <a:spLocks noGrp="1"/>
          </p:cNvSpPr>
          <p:nvPr>
            <p:ph type="sldNum" sz="quarter" idx="5"/>
          </p:nvPr>
        </p:nvSpPr>
        <p:spPr/>
        <p:txBody>
          <a:bodyPr/>
          <a:lstStyle/>
          <a:p>
            <a:fld id="{AB3B52FE-F4BB-4064-A643-7665DECCDB2F}" type="slidenum">
              <a:rPr lang="en-GB" smtClean="0"/>
              <a:t>9</a:t>
            </a:fld>
            <a:endParaRPr lang="en-GB"/>
          </a:p>
        </p:txBody>
      </p:sp>
    </p:spTree>
    <p:extLst>
      <p:ext uri="{BB962C8B-B14F-4D97-AF65-F5344CB8AC3E}">
        <p14:creationId xmlns:p14="http://schemas.microsoft.com/office/powerpoint/2010/main" val="304702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 Charles Symons 2025</a:t>
            </a:r>
          </a:p>
        </p:txBody>
      </p:sp>
      <p:sp>
        <p:nvSpPr>
          <p:cNvPr id="6" name="Slide Number Placeholder 5"/>
          <p:cNvSpPr>
            <a:spLocks noGrp="1"/>
          </p:cNvSpPr>
          <p:nvPr>
            <p:ph type="sldNum" sz="quarter" idx="12"/>
          </p:nvPr>
        </p:nvSpPr>
        <p:spPr/>
        <p:txBody>
          <a:bodyPr/>
          <a:lstStyle/>
          <a:p>
            <a:fld id="{B6BFBF34-03EB-4A0E-8992-6E575D3D19A8}" type="slidenum">
              <a:rPr lang="en-GB" smtClean="0"/>
              <a:pPr/>
              <a:t>‹#›</a:t>
            </a:fld>
            <a:fld id="{2AFE9A9F-CCF6-4A2F-ACF7-AEB66D722B6E}" type="slidenum">
              <a:rPr lang="en-GB" smtClean="0"/>
              <a:pPr/>
              <a:t>‹#›</a:t>
            </a:fld>
            <a:endParaRPr lang="en-GB" dirty="0"/>
          </a:p>
        </p:txBody>
      </p:sp>
    </p:spTree>
    <p:extLst>
      <p:ext uri="{BB962C8B-B14F-4D97-AF65-F5344CB8AC3E}">
        <p14:creationId xmlns:p14="http://schemas.microsoft.com/office/powerpoint/2010/main" val="337644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Charles Symons 2025</a:t>
            </a:r>
          </a:p>
        </p:txBody>
      </p:sp>
      <p:sp>
        <p:nvSpPr>
          <p:cNvPr id="6" name="Slide Number Placeholder 5"/>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252908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Charles Symons 2025</a:t>
            </a:r>
          </a:p>
        </p:txBody>
      </p:sp>
      <p:sp>
        <p:nvSpPr>
          <p:cNvPr id="6" name="Slide Number Placeholder 5"/>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25814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Charles Symons 2025</a:t>
            </a:r>
          </a:p>
        </p:txBody>
      </p:sp>
      <p:sp>
        <p:nvSpPr>
          <p:cNvPr id="6" name="Slide Number Placeholder 5"/>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192052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Charles Symons 2025</a:t>
            </a:r>
          </a:p>
        </p:txBody>
      </p:sp>
      <p:sp>
        <p:nvSpPr>
          <p:cNvPr id="6" name="Slide Number Placeholder 5"/>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193932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 Charles Symons 2025</a:t>
            </a:r>
          </a:p>
        </p:txBody>
      </p:sp>
      <p:sp>
        <p:nvSpPr>
          <p:cNvPr id="7" name="Slide Number Placeholder 6"/>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172114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 Charles Symons 2025</a:t>
            </a:r>
          </a:p>
        </p:txBody>
      </p:sp>
      <p:sp>
        <p:nvSpPr>
          <p:cNvPr id="9" name="Slide Number Placeholder 8"/>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375158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 Charles Symons 2025</a:t>
            </a:r>
          </a:p>
        </p:txBody>
      </p:sp>
      <p:sp>
        <p:nvSpPr>
          <p:cNvPr id="5" name="Slide Number Placeholder 4"/>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140259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 Charles Symons 2025</a:t>
            </a:r>
          </a:p>
        </p:txBody>
      </p:sp>
      <p:sp>
        <p:nvSpPr>
          <p:cNvPr id="4" name="Slide Number Placeholder 3"/>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231838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 Charles Symons 2025</a:t>
            </a:r>
          </a:p>
        </p:txBody>
      </p:sp>
      <p:sp>
        <p:nvSpPr>
          <p:cNvPr id="7" name="Slide Number Placeholder 6"/>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67879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 Charles Symons 2025</a:t>
            </a:r>
          </a:p>
        </p:txBody>
      </p:sp>
      <p:sp>
        <p:nvSpPr>
          <p:cNvPr id="7" name="Slide Number Placeholder 6"/>
          <p:cNvSpPr>
            <a:spLocks noGrp="1"/>
          </p:cNvSpPr>
          <p:nvPr>
            <p:ph type="sldNum" sz="quarter" idx="12"/>
          </p:nvPr>
        </p:nvSpPr>
        <p:spPr/>
        <p:txBody>
          <a:bodyPr/>
          <a:lstStyle/>
          <a:p>
            <a:fld id="{2AFE9A9F-CCF6-4A2F-ACF7-AEB66D722B6E}" type="slidenum">
              <a:rPr lang="en-GB" smtClean="0"/>
              <a:t>‹#›</a:t>
            </a:fld>
            <a:endParaRPr lang="en-GB"/>
          </a:p>
        </p:txBody>
      </p:sp>
    </p:spTree>
    <p:extLst>
      <p:ext uri="{BB962C8B-B14F-4D97-AF65-F5344CB8AC3E}">
        <p14:creationId xmlns:p14="http://schemas.microsoft.com/office/powerpoint/2010/main" val="362641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 Charles Symons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FE9A9F-CCF6-4A2F-ACF7-AEB66D722B6E}" type="slidenum">
              <a:rPr lang="en-GB" smtClean="0"/>
              <a:t>‹#›</a:t>
            </a:fld>
            <a:endParaRPr lang="en-GB"/>
          </a:p>
        </p:txBody>
      </p:sp>
    </p:spTree>
    <p:extLst>
      <p:ext uri="{BB962C8B-B14F-4D97-AF65-F5344CB8AC3E}">
        <p14:creationId xmlns:p14="http://schemas.microsoft.com/office/powerpoint/2010/main" val="1818865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mailto:cr.symons@btinternet.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2856-9295-12CD-544F-A7ECE70DC661}"/>
              </a:ext>
            </a:extLst>
          </p:cNvPr>
          <p:cNvSpPr>
            <a:spLocks noGrp="1"/>
          </p:cNvSpPr>
          <p:nvPr>
            <p:ph type="ctrTitle"/>
          </p:nvPr>
        </p:nvSpPr>
        <p:spPr/>
        <p:txBody>
          <a:bodyPr/>
          <a:lstStyle/>
          <a:p>
            <a:r>
              <a:rPr lang="en-GB" dirty="0"/>
              <a:t>Should we be worried about Artificial Intelligence (AI)?</a:t>
            </a:r>
          </a:p>
        </p:txBody>
      </p:sp>
      <p:sp>
        <p:nvSpPr>
          <p:cNvPr id="3" name="Subtitle 2">
            <a:extLst>
              <a:ext uri="{FF2B5EF4-FFF2-40B4-BE49-F238E27FC236}">
                <a16:creationId xmlns:a16="http://schemas.microsoft.com/office/drawing/2014/main" id="{D98A2A31-07DD-CC43-C31C-E59E2F3D8734}"/>
              </a:ext>
            </a:extLst>
          </p:cNvPr>
          <p:cNvSpPr>
            <a:spLocks noGrp="1"/>
          </p:cNvSpPr>
          <p:nvPr>
            <p:ph type="subTitle" idx="1"/>
          </p:nvPr>
        </p:nvSpPr>
        <p:spPr>
          <a:xfrm>
            <a:off x="1524000" y="4309609"/>
            <a:ext cx="9144000" cy="1655762"/>
          </a:xfrm>
        </p:spPr>
        <p:txBody>
          <a:bodyPr>
            <a:normAutofit lnSpcReduction="10000"/>
          </a:bodyPr>
          <a:lstStyle/>
          <a:p>
            <a:r>
              <a:rPr lang="en-GB" dirty="0"/>
              <a:t>Charles Symons</a:t>
            </a:r>
          </a:p>
          <a:p>
            <a:r>
              <a:rPr lang="en-GB" dirty="0"/>
              <a:t>Prometheus Endeavor</a:t>
            </a:r>
          </a:p>
          <a:p>
            <a:r>
              <a:rPr lang="en-GB" dirty="0"/>
              <a:t>Talk given to Reigate &amp; Redhill U3A, England</a:t>
            </a:r>
          </a:p>
          <a:p>
            <a:r>
              <a:rPr lang="en-GB" dirty="0"/>
              <a:t>20</a:t>
            </a:r>
            <a:r>
              <a:rPr lang="en-GB" baseline="30000" dirty="0"/>
              <a:t>th</a:t>
            </a:r>
            <a:r>
              <a:rPr lang="en-GB" dirty="0"/>
              <a:t> November 2025</a:t>
            </a:r>
          </a:p>
        </p:txBody>
      </p:sp>
    </p:spTree>
    <p:extLst>
      <p:ext uri="{BB962C8B-B14F-4D97-AF65-F5344CB8AC3E}">
        <p14:creationId xmlns:p14="http://schemas.microsoft.com/office/powerpoint/2010/main" val="266928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7DE6A-6A01-E197-7F6E-08689778D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CBD5F-559E-40CA-4D7D-0178AF2A6060}"/>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2F2BE1DB-F75E-3969-5909-67A159809922}"/>
              </a:ext>
            </a:extLst>
          </p:cNvPr>
          <p:cNvSpPr>
            <a:spLocks noGrp="1"/>
          </p:cNvSpPr>
          <p:nvPr>
            <p:ph idx="1"/>
          </p:nvPr>
        </p:nvSpPr>
        <p:spPr>
          <a:xfrm>
            <a:off x="838200" y="1825625"/>
            <a:ext cx="10515600" cy="3834946"/>
          </a:xfrm>
        </p:spPr>
        <p:txBody>
          <a:bodyPr>
            <a:normAutofit lnSpcReduction="10000"/>
          </a:bodyPr>
          <a:lstStyle/>
          <a:p>
            <a:pPr>
              <a:spcAft>
                <a:spcPts val="1000"/>
              </a:spcAft>
            </a:pPr>
            <a:r>
              <a:rPr lang="en-GB" sz="3200" dirty="0"/>
              <a:t>Some background on AI</a:t>
            </a:r>
          </a:p>
          <a:p>
            <a:pPr>
              <a:spcAft>
                <a:spcPts val="1000"/>
              </a:spcAft>
            </a:pPr>
            <a:r>
              <a:rPr lang="en-GB" sz="3200" dirty="0"/>
              <a:t>Why AI is different and vastly inferior to human intelligence </a:t>
            </a:r>
          </a:p>
          <a:p>
            <a:pPr>
              <a:spcAft>
                <a:spcPts val="1000"/>
              </a:spcAft>
            </a:pPr>
            <a:r>
              <a:rPr lang="en-GB" sz="3200" dirty="0"/>
              <a:t>Real risks of current AI and how to counter them</a:t>
            </a:r>
          </a:p>
          <a:p>
            <a:pPr>
              <a:spcAft>
                <a:spcPts val="1000"/>
              </a:spcAft>
            </a:pPr>
            <a:r>
              <a:rPr lang="en-GB" sz="3200" dirty="0"/>
              <a:t>The wider risks to society that should concern us </a:t>
            </a:r>
          </a:p>
          <a:p>
            <a:pPr>
              <a:spcAft>
                <a:spcPts val="1000"/>
              </a:spcAft>
            </a:pPr>
            <a:r>
              <a:rPr lang="en-GB" sz="3200" dirty="0"/>
              <a:t>Summary and Conclusions</a:t>
            </a:r>
          </a:p>
          <a:p>
            <a:endParaRPr lang="en-GB" dirty="0"/>
          </a:p>
        </p:txBody>
      </p:sp>
      <p:sp>
        <p:nvSpPr>
          <p:cNvPr id="5" name="Rectangle 4">
            <a:extLst>
              <a:ext uri="{FF2B5EF4-FFF2-40B4-BE49-F238E27FC236}">
                <a16:creationId xmlns:a16="http://schemas.microsoft.com/office/drawing/2014/main" id="{F8276779-3CE7-9897-020A-CEFCF7430D47}"/>
              </a:ext>
            </a:extLst>
          </p:cNvPr>
          <p:cNvSpPr/>
          <p:nvPr/>
        </p:nvSpPr>
        <p:spPr>
          <a:xfrm>
            <a:off x="587828" y="2347006"/>
            <a:ext cx="10515600" cy="10819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96D7B953-4FC6-C1BE-1CD8-CC697AE50A61}"/>
              </a:ext>
            </a:extLst>
          </p:cNvPr>
          <p:cNvSpPr>
            <a:spLocks noGrp="1"/>
          </p:cNvSpPr>
          <p:nvPr>
            <p:ph type="ftr" sz="quarter" idx="11"/>
          </p:nvPr>
        </p:nvSpPr>
        <p:spPr/>
        <p:txBody>
          <a:bodyPr/>
          <a:lstStyle/>
          <a:p>
            <a:r>
              <a:rPr lang="en-GB"/>
              <a:t>© Charles Symons 2025</a:t>
            </a:r>
          </a:p>
        </p:txBody>
      </p:sp>
      <p:sp>
        <p:nvSpPr>
          <p:cNvPr id="6" name="Slide Number Placeholder 5">
            <a:extLst>
              <a:ext uri="{FF2B5EF4-FFF2-40B4-BE49-F238E27FC236}">
                <a16:creationId xmlns:a16="http://schemas.microsoft.com/office/drawing/2014/main" id="{9FA86EA0-67BC-F233-2672-43B8A540340D}"/>
              </a:ext>
            </a:extLst>
          </p:cNvPr>
          <p:cNvSpPr>
            <a:spLocks noGrp="1"/>
          </p:cNvSpPr>
          <p:nvPr>
            <p:ph type="sldNum" sz="quarter" idx="12"/>
          </p:nvPr>
        </p:nvSpPr>
        <p:spPr/>
        <p:txBody>
          <a:bodyPr/>
          <a:lstStyle/>
          <a:p>
            <a:fld id="{2AFE9A9F-CCF6-4A2F-ACF7-AEB66D722B6E}" type="slidenum">
              <a:rPr lang="en-GB" smtClean="0"/>
              <a:t>10</a:t>
            </a:fld>
            <a:endParaRPr lang="en-GB"/>
          </a:p>
        </p:txBody>
      </p:sp>
    </p:spTree>
    <p:extLst>
      <p:ext uri="{BB962C8B-B14F-4D97-AF65-F5344CB8AC3E}">
        <p14:creationId xmlns:p14="http://schemas.microsoft.com/office/powerpoint/2010/main" val="329721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F4D5F-45FE-1CD1-B776-26FD3E26A7DF}"/>
              </a:ext>
            </a:extLst>
          </p:cNvPr>
          <p:cNvSpPr>
            <a:spLocks noGrp="1"/>
          </p:cNvSpPr>
          <p:nvPr>
            <p:ph type="title"/>
          </p:nvPr>
        </p:nvSpPr>
        <p:spPr>
          <a:xfrm>
            <a:off x="283030" y="365125"/>
            <a:ext cx="11451770" cy="1325563"/>
          </a:xfrm>
        </p:spPr>
        <p:txBody>
          <a:bodyPr>
            <a:normAutofit/>
          </a:bodyPr>
          <a:lstStyle/>
          <a:p>
            <a:r>
              <a:rPr lang="en-GB" dirty="0"/>
              <a:t>The brain acquires its knowledge via the </a:t>
            </a:r>
            <a:r>
              <a:rPr lang="en-GB" b="1" dirty="0"/>
              <a:t>senses</a:t>
            </a:r>
            <a:r>
              <a:rPr lang="en-GB" dirty="0"/>
              <a:t> and stores it in ‘</a:t>
            </a:r>
            <a:r>
              <a:rPr lang="en-GB" b="1" dirty="0"/>
              <a:t>neural networks’</a:t>
            </a:r>
            <a:endParaRPr lang="en-GB" dirty="0"/>
          </a:p>
        </p:txBody>
      </p:sp>
      <p:grpSp>
        <p:nvGrpSpPr>
          <p:cNvPr id="3" name="Group 2">
            <a:extLst>
              <a:ext uri="{FF2B5EF4-FFF2-40B4-BE49-F238E27FC236}">
                <a16:creationId xmlns:a16="http://schemas.microsoft.com/office/drawing/2014/main" id="{FF4B4895-3731-EE64-58BF-F3526EDF7A2D}"/>
              </a:ext>
            </a:extLst>
          </p:cNvPr>
          <p:cNvGrpSpPr/>
          <p:nvPr/>
        </p:nvGrpSpPr>
        <p:grpSpPr>
          <a:xfrm>
            <a:off x="131317" y="1905000"/>
            <a:ext cx="11955436" cy="4960732"/>
            <a:chOff x="131317" y="1905000"/>
            <a:chExt cx="11955436" cy="4960732"/>
          </a:xfrm>
        </p:grpSpPr>
        <p:pic>
          <p:nvPicPr>
            <p:cNvPr id="8" name="Picture 7">
              <a:extLst>
                <a:ext uri="{FF2B5EF4-FFF2-40B4-BE49-F238E27FC236}">
                  <a16:creationId xmlns:a16="http://schemas.microsoft.com/office/drawing/2014/main" id="{D6BF77A7-A4F0-D9B8-4918-3A7287FD04CE}"/>
                </a:ext>
              </a:extLst>
            </p:cNvPr>
            <p:cNvPicPr>
              <a:picLocks noChangeAspect="1"/>
            </p:cNvPicPr>
            <p:nvPr/>
          </p:nvPicPr>
          <p:blipFill>
            <a:blip r:embed="rId3"/>
            <a:stretch>
              <a:fillRect/>
            </a:stretch>
          </p:blipFill>
          <p:spPr>
            <a:xfrm>
              <a:off x="2307771" y="1905000"/>
              <a:ext cx="7815944" cy="4299857"/>
            </a:xfrm>
            <a:prstGeom prst="rect">
              <a:avLst/>
            </a:prstGeom>
          </p:spPr>
        </p:pic>
        <p:cxnSp>
          <p:nvCxnSpPr>
            <p:cNvPr id="12" name="Straight Arrow Connector 11">
              <a:extLst>
                <a:ext uri="{FF2B5EF4-FFF2-40B4-BE49-F238E27FC236}">
                  <a16:creationId xmlns:a16="http://schemas.microsoft.com/office/drawing/2014/main" id="{354904CE-EA42-BC83-3677-82AE33CF37DB}"/>
                </a:ext>
              </a:extLst>
            </p:cNvPr>
            <p:cNvCxnSpPr>
              <a:cxnSpLocks/>
            </p:cNvCxnSpPr>
            <p:nvPr/>
          </p:nvCxnSpPr>
          <p:spPr>
            <a:xfrm flipH="1">
              <a:off x="7946571" y="3065230"/>
              <a:ext cx="2884715" cy="420435"/>
            </a:xfrm>
            <a:prstGeom prst="straightConnector1">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076B9FE-89C6-85A8-997D-C35B29D41D98}"/>
                </a:ext>
              </a:extLst>
            </p:cNvPr>
            <p:cNvSpPr txBox="1"/>
            <p:nvPr/>
          </p:nvSpPr>
          <p:spPr>
            <a:xfrm>
              <a:off x="10123715" y="2111123"/>
              <a:ext cx="1963038" cy="954107"/>
            </a:xfrm>
            <a:prstGeom prst="rect">
              <a:avLst/>
            </a:prstGeom>
            <a:noFill/>
          </p:spPr>
          <p:txBody>
            <a:bodyPr wrap="square" rtlCol="0">
              <a:spAutoFit/>
            </a:bodyPr>
            <a:lstStyle/>
            <a:p>
              <a:r>
                <a:rPr lang="en-GB" sz="2800" b="1" dirty="0"/>
                <a:t>Brain Cells (Neurons)</a:t>
              </a:r>
            </a:p>
          </p:txBody>
        </p:sp>
        <p:sp>
          <p:nvSpPr>
            <p:cNvPr id="18" name="TextBox 17">
              <a:extLst>
                <a:ext uri="{FF2B5EF4-FFF2-40B4-BE49-F238E27FC236}">
                  <a16:creationId xmlns:a16="http://schemas.microsoft.com/office/drawing/2014/main" id="{5FFAAE8B-A6B8-E738-EBDB-95650805DB93}"/>
                </a:ext>
              </a:extLst>
            </p:cNvPr>
            <p:cNvSpPr txBox="1"/>
            <p:nvPr/>
          </p:nvSpPr>
          <p:spPr>
            <a:xfrm>
              <a:off x="131317" y="5049850"/>
              <a:ext cx="2439516" cy="1815882"/>
            </a:xfrm>
            <a:prstGeom prst="rect">
              <a:avLst/>
            </a:prstGeom>
            <a:noFill/>
          </p:spPr>
          <p:txBody>
            <a:bodyPr wrap="square" rtlCol="0">
              <a:spAutoFit/>
            </a:bodyPr>
            <a:lstStyle/>
            <a:p>
              <a:r>
                <a:rPr lang="en-GB" sz="2800" b="1" dirty="0"/>
                <a:t>Synapses where neurons communicate</a:t>
              </a:r>
            </a:p>
          </p:txBody>
        </p:sp>
        <p:cxnSp>
          <p:nvCxnSpPr>
            <p:cNvPr id="19" name="Straight Arrow Connector 18">
              <a:extLst>
                <a:ext uri="{FF2B5EF4-FFF2-40B4-BE49-F238E27FC236}">
                  <a16:creationId xmlns:a16="http://schemas.microsoft.com/office/drawing/2014/main" id="{849A92C8-0073-18C8-00B8-20743E487B2C}"/>
                </a:ext>
              </a:extLst>
            </p:cNvPr>
            <p:cNvCxnSpPr>
              <a:cxnSpLocks/>
            </p:cNvCxnSpPr>
            <p:nvPr/>
          </p:nvCxnSpPr>
          <p:spPr>
            <a:xfrm flipH="1">
              <a:off x="8055429" y="3065230"/>
              <a:ext cx="2862942" cy="2088483"/>
            </a:xfrm>
            <a:prstGeom prst="straightConnector1">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2F602C20-AA98-C43A-CA15-F9F84AF4A807}"/>
                </a:ext>
              </a:extLst>
            </p:cNvPr>
            <p:cNvGrpSpPr/>
            <p:nvPr/>
          </p:nvGrpSpPr>
          <p:grpSpPr>
            <a:xfrm>
              <a:off x="1888672" y="5322888"/>
              <a:ext cx="1059083" cy="632732"/>
              <a:chOff x="1888672" y="5322888"/>
              <a:chExt cx="1059083" cy="632732"/>
            </a:xfrm>
          </p:grpSpPr>
          <p:cxnSp>
            <p:nvCxnSpPr>
              <p:cNvPr id="15" name="Straight Arrow Connector 14">
                <a:extLst>
                  <a:ext uri="{FF2B5EF4-FFF2-40B4-BE49-F238E27FC236}">
                    <a16:creationId xmlns:a16="http://schemas.microsoft.com/office/drawing/2014/main" id="{09BFE027-6F3F-A2CD-A980-D48425C16097}"/>
                  </a:ext>
                </a:extLst>
              </p:cNvPr>
              <p:cNvCxnSpPr>
                <a:cxnSpLocks/>
              </p:cNvCxnSpPr>
              <p:nvPr/>
            </p:nvCxnSpPr>
            <p:spPr>
              <a:xfrm>
                <a:off x="1888672" y="5322888"/>
                <a:ext cx="682161" cy="0"/>
              </a:xfrm>
              <a:prstGeom prst="straightConnector1">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54A869B-16FA-F32A-BE74-F447C5D747AF}"/>
                  </a:ext>
                </a:extLst>
              </p:cNvPr>
              <p:cNvCxnSpPr>
                <a:cxnSpLocks/>
              </p:cNvCxnSpPr>
              <p:nvPr/>
            </p:nvCxnSpPr>
            <p:spPr>
              <a:xfrm>
                <a:off x="1888672" y="5322888"/>
                <a:ext cx="1059083" cy="632732"/>
              </a:xfrm>
              <a:prstGeom prst="straightConnector1">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B0A99B14-EE69-3AA6-A3B2-52D8111CC71E}"/>
                </a:ext>
              </a:extLst>
            </p:cNvPr>
            <p:cNvSpPr txBox="1"/>
            <p:nvPr/>
          </p:nvSpPr>
          <p:spPr>
            <a:xfrm>
              <a:off x="3902508" y="6262042"/>
              <a:ext cx="1435100" cy="461665"/>
            </a:xfrm>
            <a:prstGeom prst="rect">
              <a:avLst/>
            </a:prstGeom>
            <a:noFill/>
          </p:spPr>
          <p:txBody>
            <a:bodyPr wrap="square" rtlCol="0">
              <a:spAutoFit/>
            </a:bodyPr>
            <a:lstStyle/>
            <a:p>
              <a:r>
                <a:rPr lang="en-GB" sz="2400" b="1" dirty="0"/>
                <a:t>An Axon</a:t>
              </a:r>
            </a:p>
          </p:txBody>
        </p:sp>
        <p:cxnSp>
          <p:nvCxnSpPr>
            <p:cNvPr id="5" name="Straight Arrow Connector 4">
              <a:extLst>
                <a:ext uri="{FF2B5EF4-FFF2-40B4-BE49-F238E27FC236}">
                  <a16:creationId xmlns:a16="http://schemas.microsoft.com/office/drawing/2014/main" id="{B1D059A9-B96F-6F86-7CED-F9549949CFBA}"/>
                </a:ext>
              </a:extLst>
            </p:cNvPr>
            <p:cNvCxnSpPr>
              <a:cxnSpLocks/>
            </p:cNvCxnSpPr>
            <p:nvPr/>
          </p:nvCxnSpPr>
          <p:spPr>
            <a:xfrm flipV="1">
              <a:off x="4620058" y="5426755"/>
              <a:ext cx="810079" cy="835287"/>
            </a:xfrm>
            <a:prstGeom prst="straightConnector1">
              <a:avLst/>
            </a:prstGeom>
            <a:ln w="38100">
              <a:tailEnd type="stealth" w="lg" len="lg"/>
            </a:ln>
          </p:spPr>
          <p:style>
            <a:lnRef idx="2">
              <a:schemeClr val="dk1"/>
            </a:lnRef>
            <a:fillRef idx="0">
              <a:schemeClr val="dk1"/>
            </a:fillRef>
            <a:effectRef idx="1">
              <a:schemeClr val="dk1"/>
            </a:effectRef>
            <a:fontRef idx="minor">
              <a:schemeClr val="tx1"/>
            </a:fontRef>
          </p:style>
        </p:cxnSp>
      </p:grpSp>
      <p:sp>
        <p:nvSpPr>
          <p:cNvPr id="6" name="Footer Placeholder 5">
            <a:extLst>
              <a:ext uri="{FF2B5EF4-FFF2-40B4-BE49-F238E27FC236}">
                <a16:creationId xmlns:a16="http://schemas.microsoft.com/office/drawing/2014/main" id="{9C65E68D-4BCC-E4B7-E8DF-098417056A51}"/>
              </a:ext>
            </a:extLst>
          </p:cNvPr>
          <p:cNvSpPr>
            <a:spLocks noGrp="1"/>
          </p:cNvSpPr>
          <p:nvPr>
            <p:ph type="ftr" sz="quarter" idx="11"/>
          </p:nvPr>
        </p:nvSpPr>
        <p:spPr/>
        <p:txBody>
          <a:bodyPr/>
          <a:lstStyle/>
          <a:p>
            <a:r>
              <a:rPr lang="en-GB" dirty="0"/>
              <a:t>© Charles Symons 2025</a:t>
            </a:r>
          </a:p>
        </p:txBody>
      </p:sp>
      <p:sp>
        <p:nvSpPr>
          <p:cNvPr id="7" name="Slide Number Placeholder 6">
            <a:extLst>
              <a:ext uri="{FF2B5EF4-FFF2-40B4-BE49-F238E27FC236}">
                <a16:creationId xmlns:a16="http://schemas.microsoft.com/office/drawing/2014/main" id="{6E9AA812-C713-E2C6-FD93-65F3639B95BE}"/>
              </a:ext>
            </a:extLst>
          </p:cNvPr>
          <p:cNvSpPr>
            <a:spLocks noGrp="1"/>
          </p:cNvSpPr>
          <p:nvPr>
            <p:ph type="sldNum" sz="quarter" idx="12"/>
          </p:nvPr>
        </p:nvSpPr>
        <p:spPr/>
        <p:txBody>
          <a:bodyPr/>
          <a:lstStyle/>
          <a:p>
            <a:fld id="{2AFE9A9F-CCF6-4A2F-ACF7-AEB66D722B6E}" type="slidenum">
              <a:rPr lang="en-GB" smtClean="0"/>
              <a:t>11</a:t>
            </a:fld>
            <a:endParaRPr lang="en-GB"/>
          </a:p>
        </p:txBody>
      </p:sp>
    </p:spTree>
    <p:extLst>
      <p:ext uri="{BB962C8B-B14F-4D97-AF65-F5344CB8AC3E}">
        <p14:creationId xmlns:p14="http://schemas.microsoft.com/office/powerpoint/2010/main" val="34019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AC5B-87BB-158E-6E02-100F458CB2E8}"/>
              </a:ext>
            </a:extLst>
          </p:cNvPr>
          <p:cNvSpPr>
            <a:spLocks noGrp="1"/>
          </p:cNvSpPr>
          <p:nvPr>
            <p:ph type="title"/>
          </p:nvPr>
        </p:nvSpPr>
        <p:spPr>
          <a:xfrm>
            <a:off x="571501" y="365125"/>
            <a:ext cx="11074400" cy="1567357"/>
          </a:xfrm>
        </p:spPr>
        <p:txBody>
          <a:bodyPr>
            <a:normAutofit fontScale="90000"/>
          </a:bodyPr>
          <a:lstStyle/>
          <a:p>
            <a:r>
              <a:rPr lang="en-GB" dirty="0"/>
              <a:t>An AI system ‘learns’ by collecting data of interest, analysing and and storing it as ‘tokens’ in a </a:t>
            </a:r>
            <a:r>
              <a:rPr lang="en-GB" i="1" dirty="0"/>
              <a:t>computer model </a:t>
            </a:r>
            <a:r>
              <a:rPr lang="en-GB" dirty="0"/>
              <a:t>of a neural network</a:t>
            </a:r>
          </a:p>
        </p:txBody>
      </p:sp>
      <p:grpSp>
        <p:nvGrpSpPr>
          <p:cNvPr id="24" name="Group 23">
            <a:extLst>
              <a:ext uri="{FF2B5EF4-FFF2-40B4-BE49-F238E27FC236}">
                <a16:creationId xmlns:a16="http://schemas.microsoft.com/office/drawing/2014/main" id="{7CCFE18A-0C39-B1DF-24F6-2403D3A9F7F4}"/>
              </a:ext>
            </a:extLst>
          </p:cNvPr>
          <p:cNvGrpSpPr/>
          <p:nvPr/>
        </p:nvGrpSpPr>
        <p:grpSpPr>
          <a:xfrm>
            <a:off x="111580" y="2279355"/>
            <a:ext cx="8259539" cy="3802776"/>
            <a:chOff x="111580" y="2279355"/>
            <a:chExt cx="8259539" cy="3802776"/>
          </a:xfrm>
        </p:grpSpPr>
        <p:grpSp>
          <p:nvGrpSpPr>
            <p:cNvPr id="20" name="Group 19">
              <a:extLst>
                <a:ext uri="{FF2B5EF4-FFF2-40B4-BE49-F238E27FC236}">
                  <a16:creationId xmlns:a16="http://schemas.microsoft.com/office/drawing/2014/main" id="{83D7D410-19F8-181B-0A61-A4F8FA9C285E}"/>
                </a:ext>
              </a:extLst>
            </p:cNvPr>
            <p:cNvGrpSpPr/>
            <p:nvPr/>
          </p:nvGrpSpPr>
          <p:grpSpPr>
            <a:xfrm>
              <a:off x="2803073" y="2633059"/>
              <a:ext cx="5568046" cy="3449072"/>
              <a:chOff x="2454728" y="2396558"/>
              <a:chExt cx="5568046" cy="3449072"/>
            </a:xfrm>
          </p:grpSpPr>
          <p:sp>
            <p:nvSpPr>
              <p:cNvPr id="3" name="Oval 2">
                <a:extLst>
                  <a:ext uri="{FF2B5EF4-FFF2-40B4-BE49-F238E27FC236}">
                    <a16:creationId xmlns:a16="http://schemas.microsoft.com/office/drawing/2014/main" id="{0B374DA4-EDDE-C63B-4EB9-67592DFE8C9B}"/>
                  </a:ext>
                </a:extLst>
              </p:cNvPr>
              <p:cNvSpPr/>
              <p:nvPr/>
            </p:nvSpPr>
            <p:spPr>
              <a:xfrm>
                <a:off x="2862942" y="5225143"/>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C917502C-8FF4-AEA1-120F-72A3362A06D2}"/>
                  </a:ext>
                </a:extLst>
              </p:cNvPr>
              <p:cNvSpPr/>
              <p:nvPr/>
            </p:nvSpPr>
            <p:spPr>
              <a:xfrm>
                <a:off x="7549242" y="2971799"/>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75FD95F-1A76-D029-5E02-E19F15B25818}"/>
                  </a:ext>
                </a:extLst>
              </p:cNvPr>
              <p:cNvSpPr/>
              <p:nvPr/>
            </p:nvSpPr>
            <p:spPr>
              <a:xfrm>
                <a:off x="5494564" y="4376058"/>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A1D29A4-4DEC-1093-26EF-61D4AADAE276}"/>
                  </a:ext>
                </a:extLst>
              </p:cNvPr>
              <p:cNvSpPr/>
              <p:nvPr/>
            </p:nvSpPr>
            <p:spPr>
              <a:xfrm>
                <a:off x="6357257" y="3714068"/>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1743E01-E7E8-30B2-DF3E-5E9B3DC35B14}"/>
                  </a:ext>
                </a:extLst>
              </p:cNvPr>
              <p:cNvSpPr/>
              <p:nvPr/>
            </p:nvSpPr>
            <p:spPr>
              <a:xfrm>
                <a:off x="3075214" y="2396558"/>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C010E8E-DD60-E6DE-FE55-03A6917A78DE}"/>
                  </a:ext>
                </a:extLst>
              </p:cNvPr>
              <p:cNvSpPr/>
              <p:nvPr/>
            </p:nvSpPr>
            <p:spPr>
              <a:xfrm>
                <a:off x="5622471" y="2971799"/>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1E71F41-22CE-6B88-09CB-4CEA07B201B1}"/>
                  </a:ext>
                </a:extLst>
              </p:cNvPr>
              <p:cNvSpPr/>
              <p:nvPr/>
            </p:nvSpPr>
            <p:spPr>
              <a:xfrm>
                <a:off x="4827813" y="3714069"/>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7C02E4E-0D02-1653-93DF-8DEDEE33C547}"/>
                  </a:ext>
                </a:extLst>
              </p:cNvPr>
              <p:cNvSpPr/>
              <p:nvPr/>
            </p:nvSpPr>
            <p:spPr>
              <a:xfrm>
                <a:off x="3815442" y="4376058"/>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DE14954-90D3-0AB8-FCD6-0B144AF2D110}"/>
                  </a:ext>
                </a:extLst>
              </p:cNvPr>
              <p:cNvSpPr/>
              <p:nvPr/>
            </p:nvSpPr>
            <p:spPr>
              <a:xfrm>
                <a:off x="4435928" y="5410201"/>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2E56B86-FE9F-B300-E815-ECC69F7921BF}"/>
                  </a:ext>
                </a:extLst>
              </p:cNvPr>
              <p:cNvSpPr/>
              <p:nvPr/>
            </p:nvSpPr>
            <p:spPr>
              <a:xfrm>
                <a:off x="2454728" y="3937227"/>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F8F9E02-4DB5-FAF9-D011-01510C1C0C6D}"/>
                  </a:ext>
                </a:extLst>
              </p:cNvPr>
              <p:cNvSpPr/>
              <p:nvPr/>
            </p:nvSpPr>
            <p:spPr>
              <a:xfrm>
                <a:off x="3581400" y="2971800"/>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F20FA00-2073-193B-787D-B55C8C291209}"/>
                  </a:ext>
                </a:extLst>
              </p:cNvPr>
              <p:cNvSpPr/>
              <p:nvPr/>
            </p:nvSpPr>
            <p:spPr>
              <a:xfrm>
                <a:off x="7598231" y="3951515"/>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3B8D4926-E792-1C36-313F-05B22CDB82D6}"/>
                  </a:ext>
                </a:extLst>
              </p:cNvPr>
              <p:cNvSpPr/>
              <p:nvPr/>
            </p:nvSpPr>
            <p:spPr>
              <a:xfrm>
                <a:off x="6569528" y="5421087"/>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7B18913C-3AA3-F4F9-0AC7-28A3C5BD931B}"/>
                  </a:ext>
                </a:extLst>
              </p:cNvPr>
              <p:cNvSpPr/>
              <p:nvPr/>
            </p:nvSpPr>
            <p:spPr>
              <a:xfrm>
                <a:off x="6825343" y="4588329"/>
                <a:ext cx="424543" cy="424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6" name="Group 45">
              <a:extLst>
                <a:ext uri="{FF2B5EF4-FFF2-40B4-BE49-F238E27FC236}">
                  <a16:creationId xmlns:a16="http://schemas.microsoft.com/office/drawing/2014/main" id="{2E0740BB-49F8-5ADF-D9D2-03F8911F422C}"/>
                </a:ext>
              </a:extLst>
            </p:cNvPr>
            <p:cNvGrpSpPr/>
            <p:nvPr/>
          </p:nvGrpSpPr>
          <p:grpSpPr>
            <a:xfrm>
              <a:off x="111580" y="2279355"/>
              <a:ext cx="3616780" cy="3170099"/>
              <a:chOff x="-24494" y="1904686"/>
              <a:chExt cx="3616780" cy="3170099"/>
            </a:xfrm>
          </p:grpSpPr>
          <p:grpSp>
            <p:nvGrpSpPr>
              <p:cNvPr id="19" name="Group 18">
                <a:extLst>
                  <a:ext uri="{FF2B5EF4-FFF2-40B4-BE49-F238E27FC236}">
                    <a16:creationId xmlns:a16="http://schemas.microsoft.com/office/drawing/2014/main" id="{7B3720E1-A496-607B-E3C0-A98A25ECF218}"/>
                  </a:ext>
                </a:extLst>
              </p:cNvPr>
              <p:cNvGrpSpPr/>
              <p:nvPr/>
            </p:nvGrpSpPr>
            <p:grpSpPr>
              <a:xfrm>
                <a:off x="-24494" y="1904686"/>
                <a:ext cx="2571750" cy="3170099"/>
                <a:chOff x="-24494" y="1904686"/>
                <a:chExt cx="2571750" cy="3170099"/>
              </a:xfrm>
            </p:grpSpPr>
            <p:sp>
              <p:nvSpPr>
                <p:cNvPr id="234" name="TextBox 233">
                  <a:extLst>
                    <a:ext uri="{FF2B5EF4-FFF2-40B4-BE49-F238E27FC236}">
                      <a16:creationId xmlns:a16="http://schemas.microsoft.com/office/drawing/2014/main" id="{786C16B1-5235-724C-3535-45A87D72802D}"/>
                    </a:ext>
                  </a:extLst>
                </p:cNvPr>
                <p:cNvSpPr txBox="1"/>
                <p:nvPr/>
              </p:nvSpPr>
              <p:spPr>
                <a:xfrm>
                  <a:off x="0" y="1904686"/>
                  <a:ext cx="2547256" cy="3170099"/>
                </a:xfrm>
                <a:prstGeom prst="rect">
                  <a:avLst/>
                </a:prstGeom>
                <a:noFill/>
              </p:spPr>
              <p:txBody>
                <a:bodyPr wrap="square" rtlCol="0">
                  <a:spAutoFit/>
                </a:bodyPr>
                <a:lstStyle/>
                <a:p>
                  <a:r>
                    <a:rPr lang="en-GB" sz="4000" b="1" dirty="0"/>
                    <a:t>Tokens</a:t>
                  </a:r>
                </a:p>
                <a:p>
                  <a:r>
                    <a:rPr lang="en-GB" sz="3200" b="1" dirty="0"/>
                    <a:t>(a word or</a:t>
                  </a:r>
                </a:p>
                <a:p>
                  <a:r>
                    <a:rPr lang="en-GB" sz="3200" b="1" dirty="0"/>
                    <a:t>part-word, and</a:t>
                  </a:r>
                </a:p>
                <a:p>
                  <a:r>
                    <a:rPr lang="en-GB" sz="3200" b="1" dirty="0"/>
                    <a:t>     ,           ,  </a:t>
                  </a:r>
                </a:p>
                <a:p>
                  <a:r>
                    <a:rPr lang="en-GB" sz="3200" b="1" dirty="0"/>
                    <a:t>etc.)</a:t>
                  </a:r>
                  <a:endParaRPr lang="en-GB" sz="2800" b="1" dirty="0"/>
                </a:p>
              </p:txBody>
            </p:sp>
            <p:pic>
              <p:nvPicPr>
                <p:cNvPr id="17" name="Graphic 16" descr="Music note with solid fill">
                  <a:extLst>
                    <a:ext uri="{FF2B5EF4-FFF2-40B4-BE49-F238E27FC236}">
                      <a16:creationId xmlns:a16="http://schemas.microsoft.com/office/drawing/2014/main" id="{24FAA765-6AEC-D3F1-806D-BCCF48BCD7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94" y="3950072"/>
                  <a:ext cx="751115" cy="571500"/>
                </a:xfrm>
                <a:prstGeom prst="rect">
                  <a:avLst/>
                </a:prstGeom>
              </p:spPr>
            </p:pic>
            <p:pic>
              <p:nvPicPr>
                <p:cNvPr id="18" name="Graphic 17" descr="Devil face with solid fill with solid fill">
                  <a:extLst>
                    <a:ext uri="{FF2B5EF4-FFF2-40B4-BE49-F238E27FC236}">
                      <a16:creationId xmlns:a16="http://schemas.microsoft.com/office/drawing/2014/main" id="{13DA7DD9-FFF1-6140-85F2-7C9141B719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490" y="4062541"/>
                  <a:ext cx="609600" cy="457201"/>
                </a:xfrm>
                <a:prstGeom prst="rect">
                  <a:avLst/>
                </a:prstGeom>
              </p:spPr>
            </p:pic>
          </p:grpSp>
          <p:cxnSp>
            <p:nvCxnSpPr>
              <p:cNvPr id="236" name="Straight Arrow Connector 235">
                <a:extLst>
                  <a:ext uri="{FF2B5EF4-FFF2-40B4-BE49-F238E27FC236}">
                    <a16:creationId xmlns:a16="http://schemas.microsoft.com/office/drawing/2014/main" id="{CB3BC48C-CD86-7786-2309-80C94E6BDF5E}"/>
                  </a:ext>
                </a:extLst>
              </p:cNvPr>
              <p:cNvCxnSpPr>
                <a:cxnSpLocks/>
              </p:cNvCxnSpPr>
              <p:nvPr/>
            </p:nvCxnSpPr>
            <p:spPr>
              <a:xfrm>
                <a:off x="1763485" y="2356600"/>
                <a:ext cx="1828801" cy="92686"/>
              </a:xfrm>
              <a:prstGeom prst="straightConnector1">
                <a:avLst/>
              </a:prstGeom>
              <a:ln w="38100">
                <a:tailEnd type="stealth" w="lg" len="lg"/>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762CA9A-BB20-5DE9-BFF3-2862A59F85F6}"/>
                  </a:ext>
                </a:extLst>
              </p:cNvPr>
              <p:cNvCxnSpPr>
                <a:cxnSpLocks/>
              </p:cNvCxnSpPr>
              <p:nvPr/>
            </p:nvCxnSpPr>
            <p:spPr>
              <a:xfrm>
                <a:off x="1763485" y="2356600"/>
                <a:ext cx="1164772" cy="1736429"/>
              </a:xfrm>
              <a:prstGeom prst="straightConnector1">
                <a:avLst/>
              </a:prstGeom>
              <a:ln w="38100">
                <a:tailEnd type="stealth" w="lg" len="lg"/>
              </a:ln>
            </p:spPr>
            <p:style>
              <a:lnRef idx="1">
                <a:schemeClr val="dk1"/>
              </a:lnRef>
              <a:fillRef idx="0">
                <a:schemeClr val="dk1"/>
              </a:fillRef>
              <a:effectRef idx="0">
                <a:schemeClr val="dk1"/>
              </a:effectRef>
              <a:fontRef idx="minor">
                <a:schemeClr val="tx1"/>
              </a:fontRef>
            </p:style>
          </p:cxnSp>
        </p:grpSp>
      </p:grpSp>
      <p:grpSp>
        <p:nvGrpSpPr>
          <p:cNvPr id="45" name="Group 44">
            <a:extLst>
              <a:ext uri="{FF2B5EF4-FFF2-40B4-BE49-F238E27FC236}">
                <a16:creationId xmlns:a16="http://schemas.microsoft.com/office/drawing/2014/main" id="{3031533D-C39B-3BD5-B3CB-622146B9F562}"/>
              </a:ext>
            </a:extLst>
          </p:cNvPr>
          <p:cNvGrpSpPr/>
          <p:nvPr/>
        </p:nvGrpSpPr>
        <p:grpSpPr>
          <a:xfrm>
            <a:off x="4927149" y="2820045"/>
            <a:ext cx="7128777" cy="3539430"/>
            <a:chOff x="4791075" y="2445376"/>
            <a:chExt cx="7128777" cy="3539430"/>
          </a:xfrm>
        </p:grpSpPr>
        <p:sp>
          <p:nvSpPr>
            <p:cNvPr id="26" name="TextBox 25">
              <a:extLst>
                <a:ext uri="{FF2B5EF4-FFF2-40B4-BE49-F238E27FC236}">
                  <a16:creationId xmlns:a16="http://schemas.microsoft.com/office/drawing/2014/main" id="{F14A4EDA-60CC-8C63-2B1F-AD589E471C55}"/>
                </a:ext>
              </a:extLst>
            </p:cNvPr>
            <p:cNvSpPr txBox="1"/>
            <p:nvPr/>
          </p:nvSpPr>
          <p:spPr>
            <a:xfrm>
              <a:off x="8825591" y="2445376"/>
              <a:ext cx="3094261" cy="3539430"/>
            </a:xfrm>
            <a:prstGeom prst="rect">
              <a:avLst/>
            </a:prstGeom>
            <a:noFill/>
          </p:spPr>
          <p:txBody>
            <a:bodyPr wrap="square">
              <a:spAutoFit/>
            </a:bodyPr>
            <a:lstStyle/>
            <a:p>
              <a:r>
                <a:rPr lang="en-GB" sz="3200" dirty="0"/>
                <a:t>The computer also calculates for each token the </a:t>
              </a:r>
              <a:r>
                <a:rPr lang="en-GB" sz="3200" i="1" dirty="0"/>
                <a:t>probabilities</a:t>
              </a:r>
              <a:r>
                <a:rPr lang="en-GB" sz="3200" dirty="0"/>
                <a:t> of its being linked to other specific tokens</a:t>
              </a:r>
            </a:p>
          </p:txBody>
        </p:sp>
        <p:cxnSp>
          <p:nvCxnSpPr>
            <p:cNvPr id="28" name="Straight Connector 27">
              <a:extLst>
                <a:ext uri="{FF2B5EF4-FFF2-40B4-BE49-F238E27FC236}">
                  <a16:creationId xmlns:a16="http://schemas.microsoft.com/office/drawing/2014/main" id="{F0C5EDB1-DB93-8FEA-8358-5D3BA35B55F1}"/>
                </a:ext>
              </a:extLst>
            </p:cNvPr>
            <p:cNvCxnSpPr/>
            <p:nvPr/>
          </p:nvCxnSpPr>
          <p:spPr>
            <a:xfrm flipH="1" flipV="1">
              <a:off x="5252355" y="3799059"/>
              <a:ext cx="666751" cy="651102"/>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5DBDBD0-EE62-9915-0B13-1D6CFA3FA823}"/>
                </a:ext>
              </a:extLst>
            </p:cNvPr>
            <p:cNvCxnSpPr>
              <a:cxnSpLocks/>
            </p:cNvCxnSpPr>
            <p:nvPr/>
          </p:nvCxnSpPr>
          <p:spPr>
            <a:xfrm flipV="1">
              <a:off x="5919106" y="3724977"/>
              <a:ext cx="862693" cy="725184"/>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707BDEF-7ECD-BAA8-C5D8-C26A8C5CD38E}"/>
                </a:ext>
              </a:extLst>
            </p:cNvPr>
            <p:cNvCxnSpPr>
              <a:cxnSpLocks/>
            </p:cNvCxnSpPr>
            <p:nvPr/>
          </p:nvCxnSpPr>
          <p:spPr>
            <a:xfrm flipV="1">
              <a:off x="4791075" y="4391963"/>
              <a:ext cx="1096735" cy="1103227"/>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B844DD1-091D-79F7-45EE-F5D0CA197C85}"/>
                </a:ext>
              </a:extLst>
            </p:cNvPr>
            <p:cNvCxnSpPr>
              <a:cxnSpLocks/>
            </p:cNvCxnSpPr>
            <p:nvPr/>
          </p:nvCxnSpPr>
          <p:spPr>
            <a:xfrm>
              <a:off x="5919106" y="4486316"/>
              <a:ext cx="1330779" cy="9602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13D04CC-90FD-E028-1775-F10A22CE54E0}"/>
                </a:ext>
              </a:extLst>
            </p:cNvPr>
            <p:cNvCxnSpPr>
              <a:cxnSpLocks/>
            </p:cNvCxnSpPr>
            <p:nvPr/>
          </p:nvCxnSpPr>
          <p:spPr>
            <a:xfrm flipH="1" flipV="1">
              <a:off x="5927269" y="4450162"/>
              <a:ext cx="1055916" cy="1093469"/>
            </a:xfrm>
            <a:prstGeom prst="line">
              <a:avLst/>
            </a:prstGeom>
            <a:ln w="38100"/>
          </p:spPr>
          <p:style>
            <a:lnRef idx="2">
              <a:schemeClr val="accent1"/>
            </a:lnRef>
            <a:fillRef idx="0">
              <a:schemeClr val="accent1"/>
            </a:fillRef>
            <a:effectRef idx="1">
              <a:schemeClr val="accent1"/>
            </a:effectRef>
            <a:fontRef idx="minor">
              <a:schemeClr val="tx1"/>
            </a:fontRef>
          </p:style>
        </p:cxnSp>
      </p:grpSp>
      <p:sp>
        <p:nvSpPr>
          <p:cNvPr id="21" name="Footer Placeholder 20">
            <a:extLst>
              <a:ext uri="{FF2B5EF4-FFF2-40B4-BE49-F238E27FC236}">
                <a16:creationId xmlns:a16="http://schemas.microsoft.com/office/drawing/2014/main" id="{7D16BE61-E806-941B-B6CF-95938D64C04E}"/>
              </a:ext>
            </a:extLst>
          </p:cNvPr>
          <p:cNvSpPr>
            <a:spLocks noGrp="1"/>
          </p:cNvSpPr>
          <p:nvPr>
            <p:ph type="ftr" sz="quarter" idx="11"/>
          </p:nvPr>
        </p:nvSpPr>
        <p:spPr/>
        <p:txBody>
          <a:bodyPr/>
          <a:lstStyle/>
          <a:p>
            <a:r>
              <a:rPr lang="en-GB"/>
              <a:t>© Charles Symons 2025</a:t>
            </a:r>
          </a:p>
        </p:txBody>
      </p:sp>
      <p:sp>
        <p:nvSpPr>
          <p:cNvPr id="23" name="Slide Number Placeholder 22">
            <a:extLst>
              <a:ext uri="{FF2B5EF4-FFF2-40B4-BE49-F238E27FC236}">
                <a16:creationId xmlns:a16="http://schemas.microsoft.com/office/drawing/2014/main" id="{26EDD84E-4310-4573-0440-B5E58A7EEEB5}"/>
              </a:ext>
            </a:extLst>
          </p:cNvPr>
          <p:cNvSpPr>
            <a:spLocks noGrp="1"/>
          </p:cNvSpPr>
          <p:nvPr>
            <p:ph type="sldNum" sz="quarter" idx="12"/>
          </p:nvPr>
        </p:nvSpPr>
        <p:spPr/>
        <p:txBody>
          <a:bodyPr/>
          <a:lstStyle/>
          <a:p>
            <a:fld id="{2AFE9A9F-CCF6-4A2F-ACF7-AEB66D722B6E}" type="slidenum">
              <a:rPr lang="en-GB" smtClean="0"/>
              <a:t>12</a:t>
            </a:fld>
            <a:endParaRPr lang="en-GB"/>
          </a:p>
        </p:txBody>
      </p:sp>
    </p:spTree>
    <p:extLst>
      <p:ext uri="{BB962C8B-B14F-4D97-AF65-F5344CB8AC3E}">
        <p14:creationId xmlns:p14="http://schemas.microsoft.com/office/powerpoint/2010/main" val="32831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1+#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DDAF-6C61-6225-BF2F-31F7B994EDE3}"/>
              </a:ext>
            </a:extLst>
          </p:cNvPr>
          <p:cNvSpPr>
            <a:spLocks noGrp="1"/>
          </p:cNvSpPr>
          <p:nvPr>
            <p:ph type="title"/>
          </p:nvPr>
        </p:nvSpPr>
        <p:spPr/>
        <p:txBody>
          <a:bodyPr/>
          <a:lstStyle/>
          <a:p>
            <a:r>
              <a:rPr lang="en-GB" dirty="0"/>
              <a:t>Example of a LLM’s neural network reasoning</a:t>
            </a:r>
          </a:p>
        </p:txBody>
      </p:sp>
      <p:sp>
        <p:nvSpPr>
          <p:cNvPr id="4" name="Oval 3">
            <a:extLst>
              <a:ext uri="{FF2B5EF4-FFF2-40B4-BE49-F238E27FC236}">
                <a16:creationId xmlns:a16="http://schemas.microsoft.com/office/drawing/2014/main" id="{B0B5C1A5-151C-6E65-BEA9-19C6F76E454E}"/>
              </a:ext>
            </a:extLst>
          </p:cNvPr>
          <p:cNvSpPr/>
          <p:nvPr/>
        </p:nvSpPr>
        <p:spPr>
          <a:xfrm>
            <a:off x="2543266" y="5512585"/>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3764CD3E-8615-69F6-8360-6427E400F53F}"/>
              </a:ext>
            </a:extLst>
          </p:cNvPr>
          <p:cNvSpPr/>
          <p:nvPr/>
        </p:nvSpPr>
        <p:spPr>
          <a:xfrm>
            <a:off x="8745852" y="2840421"/>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DD4DDAA-D82E-8A15-D1C8-53492679BA11}"/>
              </a:ext>
            </a:extLst>
          </p:cNvPr>
          <p:cNvSpPr/>
          <p:nvPr/>
        </p:nvSpPr>
        <p:spPr>
          <a:xfrm>
            <a:off x="6026368" y="4505684"/>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1755637-D1A9-B91F-874A-EC6A33CB43DE}"/>
              </a:ext>
            </a:extLst>
          </p:cNvPr>
          <p:cNvSpPr/>
          <p:nvPr/>
        </p:nvSpPr>
        <p:spPr>
          <a:xfrm>
            <a:off x="7168192" y="3720653"/>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691C1CC-74D9-2C5C-9C5A-4537C88EE814}"/>
              </a:ext>
            </a:extLst>
          </p:cNvPr>
          <p:cNvSpPr/>
          <p:nvPr/>
        </p:nvSpPr>
        <p:spPr>
          <a:xfrm>
            <a:off x="1773412" y="2091284"/>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6A15650-42AC-4F51-6F63-A409782B7D04}"/>
              </a:ext>
            </a:extLst>
          </p:cNvPr>
          <p:cNvSpPr/>
          <p:nvPr/>
        </p:nvSpPr>
        <p:spPr>
          <a:xfrm>
            <a:off x="6195660" y="2840421"/>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B856BEE-C618-191C-90A9-1B6A927D5EB8}"/>
              </a:ext>
            </a:extLst>
          </p:cNvPr>
          <p:cNvSpPr/>
          <p:nvPr/>
        </p:nvSpPr>
        <p:spPr>
          <a:xfrm>
            <a:off x="5143885" y="3720654"/>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C34134B-C23E-ED13-C67B-83DA1AD8273C}"/>
              </a:ext>
            </a:extLst>
          </p:cNvPr>
          <p:cNvSpPr/>
          <p:nvPr/>
        </p:nvSpPr>
        <p:spPr>
          <a:xfrm>
            <a:off x="3803954" y="4505684"/>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0A5859D-5C4E-4C05-3E52-7225196064DA}"/>
              </a:ext>
            </a:extLst>
          </p:cNvPr>
          <p:cNvSpPr/>
          <p:nvPr/>
        </p:nvSpPr>
        <p:spPr>
          <a:xfrm>
            <a:off x="4625203" y="5732039"/>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0309BD2-B7AB-038D-0BDB-5807DA35C1D3}"/>
              </a:ext>
            </a:extLst>
          </p:cNvPr>
          <p:cNvSpPr/>
          <p:nvPr/>
        </p:nvSpPr>
        <p:spPr>
          <a:xfrm>
            <a:off x="2002971" y="3985289"/>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4BA450D-F7B3-98A9-8CDE-0C905E1FB80A}"/>
              </a:ext>
            </a:extLst>
          </p:cNvPr>
          <p:cNvSpPr/>
          <p:nvPr/>
        </p:nvSpPr>
        <p:spPr>
          <a:xfrm>
            <a:off x="3494186" y="2840422"/>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3D05A14-B9D2-5368-A156-14A6036F7580}"/>
              </a:ext>
            </a:extLst>
          </p:cNvPr>
          <p:cNvSpPr/>
          <p:nvPr/>
        </p:nvSpPr>
        <p:spPr>
          <a:xfrm>
            <a:off x="8810692" y="4002233"/>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7E3061BB-C025-E165-ED6B-FB1E759376A5}"/>
              </a:ext>
            </a:extLst>
          </p:cNvPr>
          <p:cNvSpPr/>
          <p:nvPr/>
        </p:nvSpPr>
        <p:spPr>
          <a:xfrm>
            <a:off x="7449145" y="5744949"/>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1AE20311-0233-1C79-5AFB-9191D93E0C4C}"/>
              </a:ext>
            </a:extLst>
          </p:cNvPr>
          <p:cNvSpPr/>
          <p:nvPr/>
        </p:nvSpPr>
        <p:spPr>
          <a:xfrm>
            <a:off x="7787730" y="4757409"/>
            <a:ext cx="561907" cy="5034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C57820A3-3F8D-04E5-CC8A-4C54F083DA86}"/>
              </a:ext>
            </a:extLst>
          </p:cNvPr>
          <p:cNvCxnSpPr>
            <a:cxnSpLocks/>
          </p:cNvCxnSpPr>
          <p:nvPr/>
        </p:nvCxnSpPr>
        <p:spPr>
          <a:xfrm>
            <a:off x="3775139" y="3092146"/>
            <a:ext cx="2669204" cy="32054"/>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B723836-7526-DB11-4E71-62EFD6E568FC}"/>
              </a:ext>
            </a:extLst>
          </p:cNvPr>
          <p:cNvCxnSpPr>
            <a:cxnSpLocks/>
          </p:cNvCxnSpPr>
          <p:nvPr/>
        </p:nvCxnSpPr>
        <p:spPr>
          <a:xfrm flipH="1">
            <a:off x="5355771" y="3145971"/>
            <a:ext cx="1099458" cy="856262"/>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099E399-8988-B851-4C7D-46CC1034F42B}"/>
              </a:ext>
            </a:extLst>
          </p:cNvPr>
          <p:cNvCxnSpPr>
            <a:cxnSpLocks/>
          </p:cNvCxnSpPr>
          <p:nvPr/>
        </p:nvCxnSpPr>
        <p:spPr>
          <a:xfrm flipV="1">
            <a:off x="5453743" y="3897086"/>
            <a:ext cx="2057400" cy="88203"/>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BD3093-3354-4BCA-E7B2-011A810500E2}"/>
              </a:ext>
            </a:extLst>
          </p:cNvPr>
          <p:cNvSpPr txBox="1"/>
          <p:nvPr/>
        </p:nvSpPr>
        <p:spPr>
          <a:xfrm>
            <a:off x="3096382" y="2709976"/>
            <a:ext cx="1415143" cy="707886"/>
          </a:xfrm>
          <a:prstGeom prst="rect">
            <a:avLst/>
          </a:prstGeom>
          <a:noFill/>
        </p:spPr>
        <p:txBody>
          <a:bodyPr wrap="square" rtlCol="0">
            <a:spAutoFit/>
          </a:bodyPr>
          <a:lstStyle/>
          <a:p>
            <a:r>
              <a:rPr lang="en-GB" sz="4000" b="1" dirty="0"/>
              <a:t>Mary</a:t>
            </a:r>
          </a:p>
        </p:txBody>
      </p:sp>
      <p:sp>
        <p:nvSpPr>
          <p:cNvPr id="33" name="TextBox 32">
            <a:extLst>
              <a:ext uri="{FF2B5EF4-FFF2-40B4-BE49-F238E27FC236}">
                <a16:creationId xmlns:a16="http://schemas.microsoft.com/office/drawing/2014/main" id="{47627AFB-D0A7-9330-E8D4-F33EDA5F3751}"/>
              </a:ext>
            </a:extLst>
          </p:cNvPr>
          <p:cNvSpPr txBox="1"/>
          <p:nvPr/>
        </p:nvSpPr>
        <p:spPr>
          <a:xfrm>
            <a:off x="5856514" y="2755577"/>
            <a:ext cx="1170216" cy="707886"/>
          </a:xfrm>
          <a:prstGeom prst="rect">
            <a:avLst/>
          </a:prstGeom>
          <a:noFill/>
        </p:spPr>
        <p:txBody>
          <a:bodyPr wrap="square" rtlCol="0">
            <a:spAutoFit/>
          </a:bodyPr>
          <a:lstStyle/>
          <a:p>
            <a:r>
              <a:rPr lang="en-GB" sz="4000" b="1" dirty="0"/>
              <a:t>had</a:t>
            </a:r>
          </a:p>
        </p:txBody>
      </p:sp>
      <p:sp>
        <p:nvSpPr>
          <p:cNvPr id="36" name="TextBox 35">
            <a:extLst>
              <a:ext uri="{FF2B5EF4-FFF2-40B4-BE49-F238E27FC236}">
                <a16:creationId xmlns:a16="http://schemas.microsoft.com/office/drawing/2014/main" id="{B1C1BE49-6BBB-C969-C912-1B99666C3D32}"/>
              </a:ext>
            </a:extLst>
          </p:cNvPr>
          <p:cNvSpPr txBox="1"/>
          <p:nvPr/>
        </p:nvSpPr>
        <p:spPr>
          <a:xfrm>
            <a:off x="5143885" y="3590641"/>
            <a:ext cx="943714" cy="707886"/>
          </a:xfrm>
          <a:prstGeom prst="rect">
            <a:avLst/>
          </a:prstGeom>
          <a:noFill/>
        </p:spPr>
        <p:txBody>
          <a:bodyPr wrap="square" rtlCol="0">
            <a:spAutoFit/>
          </a:bodyPr>
          <a:lstStyle/>
          <a:p>
            <a:r>
              <a:rPr lang="en-GB" sz="4000" b="1" dirty="0"/>
              <a:t>a</a:t>
            </a:r>
          </a:p>
        </p:txBody>
      </p:sp>
      <p:sp>
        <p:nvSpPr>
          <p:cNvPr id="38" name="TextBox 37">
            <a:extLst>
              <a:ext uri="{FF2B5EF4-FFF2-40B4-BE49-F238E27FC236}">
                <a16:creationId xmlns:a16="http://schemas.microsoft.com/office/drawing/2014/main" id="{09E2B22A-6D2E-91CD-257B-62738B61517A}"/>
              </a:ext>
            </a:extLst>
          </p:cNvPr>
          <p:cNvSpPr txBox="1"/>
          <p:nvPr/>
        </p:nvSpPr>
        <p:spPr>
          <a:xfrm>
            <a:off x="6757567" y="3593609"/>
            <a:ext cx="1415143" cy="707886"/>
          </a:xfrm>
          <a:prstGeom prst="rect">
            <a:avLst/>
          </a:prstGeom>
          <a:noFill/>
        </p:spPr>
        <p:txBody>
          <a:bodyPr wrap="square" rtlCol="0">
            <a:spAutoFit/>
          </a:bodyPr>
          <a:lstStyle/>
          <a:p>
            <a:r>
              <a:rPr lang="en-GB" sz="4000" b="1" dirty="0"/>
              <a:t>little</a:t>
            </a:r>
          </a:p>
        </p:txBody>
      </p:sp>
      <p:grpSp>
        <p:nvGrpSpPr>
          <p:cNvPr id="41" name="Group 40">
            <a:extLst>
              <a:ext uri="{FF2B5EF4-FFF2-40B4-BE49-F238E27FC236}">
                <a16:creationId xmlns:a16="http://schemas.microsoft.com/office/drawing/2014/main" id="{7B09B09D-A2D7-DDD9-E1D6-333BB7AD66FF}"/>
              </a:ext>
            </a:extLst>
          </p:cNvPr>
          <p:cNvGrpSpPr/>
          <p:nvPr/>
        </p:nvGrpSpPr>
        <p:grpSpPr>
          <a:xfrm>
            <a:off x="7395549" y="4136128"/>
            <a:ext cx="1415143" cy="1197979"/>
            <a:chOff x="6536874" y="3937227"/>
            <a:chExt cx="1415143" cy="1197979"/>
          </a:xfrm>
        </p:grpSpPr>
        <p:sp>
          <p:nvSpPr>
            <p:cNvPr id="42" name="TextBox 41">
              <a:extLst>
                <a:ext uri="{FF2B5EF4-FFF2-40B4-BE49-F238E27FC236}">
                  <a16:creationId xmlns:a16="http://schemas.microsoft.com/office/drawing/2014/main" id="{9F5A101C-97DA-363D-8C9F-1D7A81A12BD6}"/>
                </a:ext>
              </a:extLst>
            </p:cNvPr>
            <p:cNvSpPr txBox="1"/>
            <p:nvPr/>
          </p:nvSpPr>
          <p:spPr>
            <a:xfrm>
              <a:off x="6536874" y="4427320"/>
              <a:ext cx="1415143" cy="707886"/>
            </a:xfrm>
            <a:prstGeom prst="rect">
              <a:avLst/>
            </a:prstGeom>
            <a:noFill/>
          </p:spPr>
          <p:txBody>
            <a:bodyPr wrap="square" rtlCol="0">
              <a:spAutoFit/>
            </a:bodyPr>
            <a:lstStyle/>
            <a:p>
              <a:r>
                <a:rPr lang="en-GB" sz="4000" b="1" dirty="0"/>
                <a:t>lamb</a:t>
              </a:r>
            </a:p>
          </p:txBody>
        </p:sp>
        <p:cxnSp>
          <p:nvCxnSpPr>
            <p:cNvPr id="43" name="Straight Connector 42">
              <a:extLst>
                <a:ext uri="{FF2B5EF4-FFF2-40B4-BE49-F238E27FC236}">
                  <a16:creationId xmlns:a16="http://schemas.microsoft.com/office/drawing/2014/main" id="{2A8E4B37-9D81-55E6-4ED1-B8CD476FCDC4}"/>
                </a:ext>
              </a:extLst>
            </p:cNvPr>
            <p:cNvCxnSpPr>
              <a:cxnSpLocks/>
            </p:cNvCxnSpPr>
            <p:nvPr/>
          </p:nvCxnSpPr>
          <p:spPr>
            <a:xfrm>
              <a:off x="6569528" y="3937227"/>
              <a:ext cx="604234" cy="971713"/>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F7256A40-5613-755C-88B3-01EE793593B2}"/>
              </a:ext>
            </a:extLst>
          </p:cNvPr>
          <p:cNvGrpSpPr/>
          <p:nvPr/>
        </p:nvGrpSpPr>
        <p:grpSpPr>
          <a:xfrm>
            <a:off x="1144612" y="1916356"/>
            <a:ext cx="2678018" cy="1175790"/>
            <a:chOff x="1144612" y="1916356"/>
            <a:chExt cx="2678018" cy="1175790"/>
          </a:xfrm>
        </p:grpSpPr>
        <p:sp>
          <p:nvSpPr>
            <p:cNvPr id="49" name="TextBox 48">
              <a:extLst>
                <a:ext uri="{FF2B5EF4-FFF2-40B4-BE49-F238E27FC236}">
                  <a16:creationId xmlns:a16="http://schemas.microsoft.com/office/drawing/2014/main" id="{333F9D5B-EAD5-7F67-0586-E682E4893518}"/>
                </a:ext>
              </a:extLst>
            </p:cNvPr>
            <p:cNvSpPr txBox="1"/>
            <p:nvPr/>
          </p:nvSpPr>
          <p:spPr>
            <a:xfrm>
              <a:off x="1144612" y="1916356"/>
              <a:ext cx="2369007" cy="707886"/>
            </a:xfrm>
            <a:prstGeom prst="rect">
              <a:avLst/>
            </a:prstGeom>
            <a:noFill/>
          </p:spPr>
          <p:txBody>
            <a:bodyPr wrap="square" rtlCol="0">
              <a:spAutoFit/>
            </a:bodyPr>
            <a:lstStyle/>
            <a:p>
              <a:r>
                <a:rPr lang="en-GB" sz="4000" b="1" dirty="0"/>
                <a:t>Joseph’s</a:t>
              </a:r>
            </a:p>
          </p:txBody>
        </p:sp>
        <p:cxnSp>
          <p:nvCxnSpPr>
            <p:cNvPr id="46" name="Straight Connector 45">
              <a:extLst>
                <a:ext uri="{FF2B5EF4-FFF2-40B4-BE49-F238E27FC236}">
                  <a16:creationId xmlns:a16="http://schemas.microsoft.com/office/drawing/2014/main" id="{7D156435-CBEA-5292-7741-4FB1F9FCF796}"/>
                </a:ext>
              </a:extLst>
            </p:cNvPr>
            <p:cNvCxnSpPr>
              <a:cxnSpLocks/>
            </p:cNvCxnSpPr>
            <p:nvPr/>
          </p:nvCxnSpPr>
          <p:spPr>
            <a:xfrm>
              <a:off x="2680863" y="2394035"/>
              <a:ext cx="1141767" cy="698111"/>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D4D2B1DC-CE7B-0CEB-6455-36936C6DF9B5}"/>
              </a:ext>
            </a:extLst>
          </p:cNvPr>
          <p:cNvGrpSpPr/>
          <p:nvPr/>
        </p:nvGrpSpPr>
        <p:grpSpPr>
          <a:xfrm>
            <a:off x="7475142" y="2721114"/>
            <a:ext cx="2337936" cy="1281119"/>
            <a:chOff x="7475142" y="2721114"/>
            <a:chExt cx="2337936" cy="1281119"/>
          </a:xfrm>
        </p:grpSpPr>
        <p:sp>
          <p:nvSpPr>
            <p:cNvPr id="48" name="TextBox 47">
              <a:extLst>
                <a:ext uri="{FF2B5EF4-FFF2-40B4-BE49-F238E27FC236}">
                  <a16:creationId xmlns:a16="http://schemas.microsoft.com/office/drawing/2014/main" id="{915E05E1-72B7-1214-98CD-B3C1891F29A1}"/>
                </a:ext>
              </a:extLst>
            </p:cNvPr>
            <p:cNvSpPr txBox="1"/>
            <p:nvPr/>
          </p:nvSpPr>
          <p:spPr>
            <a:xfrm>
              <a:off x="8501743" y="2721114"/>
              <a:ext cx="1311335" cy="707886"/>
            </a:xfrm>
            <a:prstGeom prst="rect">
              <a:avLst/>
            </a:prstGeom>
            <a:noFill/>
          </p:spPr>
          <p:txBody>
            <a:bodyPr wrap="square" rtlCol="0">
              <a:spAutoFit/>
            </a:bodyPr>
            <a:lstStyle/>
            <a:p>
              <a:r>
                <a:rPr lang="en-GB" sz="4000" b="1" dirty="0"/>
                <a:t>boy</a:t>
              </a:r>
            </a:p>
          </p:txBody>
        </p:sp>
        <p:cxnSp>
          <p:nvCxnSpPr>
            <p:cNvPr id="47" name="Straight Connector 46">
              <a:extLst>
                <a:ext uri="{FF2B5EF4-FFF2-40B4-BE49-F238E27FC236}">
                  <a16:creationId xmlns:a16="http://schemas.microsoft.com/office/drawing/2014/main" id="{DE421599-7303-9EF5-D526-E5B78945DF8C}"/>
                </a:ext>
              </a:extLst>
            </p:cNvPr>
            <p:cNvCxnSpPr>
              <a:cxnSpLocks/>
            </p:cNvCxnSpPr>
            <p:nvPr/>
          </p:nvCxnSpPr>
          <p:spPr>
            <a:xfrm flipV="1">
              <a:off x="7475142" y="3064310"/>
              <a:ext cx="1637576" cy="937923"/>
            </a:xfrm>
            <a:prstGeom prst="line">
              <a:avLst/>
            </a:prstGeom>
            <a:ln w="38100"/>
          </p:spPr>
          <p:style>
            <a:lnRef idx="2">
              <a:schemeClr val="accent1"/>
            </a:lnRef>
            <a:fillRef idx="0">
              <a:schemeClr val="accent1"/>
            </a:fillRef>
            <a:effectRef idx="1">
              <a:schemeClr val="accent1"/>
            </a:effectRef>
            <a:fontRef idx="minor">
              <a:schemeClr val="tx1"/>
            </a:fontRef>
          </p:style>
        </p:cxnSp>
      </p:grpSp>
      <p:sp>
        <p:nvSpPr>
          <p:cNvPr id="3" name="Footer Placeholder 2">
            <a:extLst>
              <a:ext uri="{FF2B5EF4-FFF2-40B4-BE49-F238E27FC236}">
                <a16:creationId xmlns:a16="http://schemas.microsoft.com/office/drawing/2014/main" id="{CAD3EF92-DFA6-9FA5-32CA-8E3DDB11911F}"/>
              </a:ext>
            </a:extLst>
          </p:cNvPr>
          <p:cNvSpPr>
            <a:spLocks noGrp="1"/>
          </p:cNvSpPr>
          <p:nvPr>
            <p:ph type="ftr" sz="quarter" idx="11"/>
          </p:nvPr>
        </p:nvSpPr>
        <p:spPr/>
        <p:txBody>
          <a:bodyPr/>
          <a:lstStyle/>
          <a:p>
            <a:r>
              <a:rPr lang="en-GB"/>
              <a:t>© Charles Symons 2025</a:t>
            </a:r>
          </a:p>
        </p:txBody>
      </p:sp>
      <p:sp>
        <p:nvSpPr>
          <p:cNvPr id="20" name="Slide Number Placeholder 19">
            <a:extLst>
              <a:ext uri="{FF2B5EF4-FFF2-40B4-BE49-F238E27FC236}">
                <a16:creationId xmlns:a16="http://schemas.microsoft.com/office/drawing/2014/main" id="{44229BA2-B9FF-898D-9880-CEC67139AF2C}"/>
              </a:ext>
            </a:extLst>
          </p:cNvPr>
          <p:cNvSpPr>
            <a:spLocks noGrp="1"/>
          </p:cNvSpPr>
          <p:nvPr>
            <p:ph type="sldNum" sz="quarter" idx="12"/>
          </p:nvPr>
        </p:nvSpPr>
        <p:spPr/>
        <p:txBody>
          <a:bodyPr/>
          <a:lstStyle/>
          <a:p>
            <a:fld id="{2AFE9A9F-CCF6-4A2F-ACF7-AEB66D722B6E}" type="slidenum">
              <a:rPr lang="en-GB" smtClean="0"/>
              <a:t>13</a:t>
            </a:fld>
            <a:endParaRPr lang="en-GB"/>
          </a:p>
        </p:txBody>
      </p:sp>
    </p:spTree>
    <p:extLst>
      <p:ext uri="{BB962C8B-B14F-4D97-AF65-F5344CB8AC3E}">
        <p14:creationId xmlns:p14="http://schemas.microsoft.com/office/powerpoint/2010/main" val="22856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A78003-486C-99FB-5FCB-2E5923CE42E7}"/>
              </a:ext>
            </a:extLst>
          </p:cNvPr>
          <p:cNvSpPr txBox="1"/>
          <p:nvPr/>
        </p:nvSpPr>
        <p:spPr>
          <a:xfrm>
            <a:off x="1414936" y="1768906"/>
            <a:ext cx="3552824" cy="584775"/>
          </a:xfrm>
          <a:prstGeom prst="rect">
            <a:avLst/>
          </a:prstGeom>
          <a:noFill/>
        </p:spPr>
        <p:txBody>
          <a:bodyPr wrap="square" rtlCol="0">
            <a:spAutoFit/>
          </a:bodyPr>
          <a:lstStyle/>
          <a:p>
            <a:pPr algn="ctr"/>
            <a:r>
              <a:rPr lang="en-GB" sz="3200" b="1" dirty="0"/>
              <a:t>A Human Brain</a:t>
            </a:r>
            <a:endParaRPr lang="en-GB" sz="2600" dirty="0"/>
          </a:p>
        </p:txBody>
      </p:sp>
      <p:sp>
        <p:nvSpPr>
          <p:cNvPr id="10" name="Oval 9">
            <a:extLst>
              <a:ext uri="{FF2B5EF4-FFF2-40B4-BE49-F238E27FC236}">
                <a16:creationId xmlns:a16="http://schemas.microsoft.com/office/drawing/2014/main" id="{1D80C974-48D0-6E20-1345-E23674551C6D}"/>
              </a:ext>
            </a:extLst>
          </p:cNvPr>
          <p:cNvSpPr/>
          <p:nvPr/>
        </p:nvSpPr>
        <p:spPr>
          <a:xfrm>
            <a:off x="711238" y="1491344"/>
            <a:ext cx="5072743" cy="510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E3460A1-7521-36ED-BC13-B4A805135CA4}"/>
              </a:ext>
            </a:extLst>
          </p:cNvPr>
          <p:cNvSpPr/>
          <p:nvPr/>
        </p:nvSpPr>
        <p:spPr>
          <a:xfrm>
            <a:off x="6096000" y="1491343"/>
            <a:ext cx="5188818" cy="510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0CCD3232-43AB-5B0F-ED96-7CF3A78B6032}"/>
              </a:ext>
            </a:extLst>
          </p:cNvPr>
          <p:cNvSpPr>
            <a:spLocks noGrp="1"/>
          </p:cNvSpPr>
          <p:nvPr>
            <p:ph type="title"/>
          </p:nvPr>
        </p:nvSpPr>
        <p:spPr>
          <a:xfrm>
            <a:off x="97971" y="-32205"/>
            <a:ext cx="12192000" cy="1325563"/>
          </a:xfrm>
        </p:spPr>
        <p:txBody>
          <a:bodyPr>
            <a:normAutofit/>
          </a:bodyPr>
          <a:lstStyle/>
          <a:p>
            <a:pPr algn="ctr"/>
            <a:r>
              <a:rPr lang="en-GB" dirty="0"/>
              <a:t>A Human Brain vs a Large Language Model</a:t>
            </a:r>
          </a:p>
        </p:txBody>
      </p:sp>
      <p:sp>
        <p:nvSpPr>
          <p:cNvPr id="5" name="TextBox 4">
            <a:extLst>
              <a:ext uri="{FF2B5EF4-FFF2-40B4-BE49-F238E27FC236}">
                <a16:creationId xmlns:a16="http://schemas.microsoft.com/office/drawing/2014/main" id="{E6B922D1-0DA7-46B4-9686-6B0F29EC8CC3}"/>
              </a:ext>
            </a:extLst>
          </p:cNvPr>
          <p:cNvSpPr txBox="1"/>
          <p:nvPr/>
        </p:nvSpPr>
        <p:spPr>
          <a:xfrm>
            <a:off x="7840427" y="1768906"/>
            <a:ext cx="2263072" cy="584775"/>
          </a:xfrm>
          <a:prstGeom prst="rect">
            <a:avLst/>
          </a:prstGeom>
          <a:noFill/>
        </p:spPr>
        <p:txBody>
          <a:bodyPr wrap="square" rtlCol="0">
            <a:spAutoFit/>
          </a:bodyPr>
          <a:lstStyle/>
          <a:p>
            <a:r>
              <a:rPr lang="en-GB" sz="3200" b="1" dirty="0"/>
              <a:t>A LLM</a:t>
            </a:r>
          </a:p>
        </p:txBody>
      </p:sp>
      <p:sp>
        <p:nvSpPr>
          <p:cNvPr id="13" name="TextBox 12">
            <a:extLst>
              <a:ext uri="{FF2B5EF4-FFF2-40B4-BE49-F238E27FC236}">
                <a16:creationId xmlns:a16="http://schemas.microsoft.com/office/drawing/2014/main" id="{BBF3C440-739C-95CB-2035-A41EA17FA36D}"/>
              </a:ext>
            </a:extLst>
          </p:cNvPr>
          <p:cNvSpPr txBox="1"/>
          <p:nvPr/>
        </p:nvSpPr>
        <p:spPr>
          <a:xfrm>
            <a:off x="6890346" y="2353681"/>
            <a:ext cx="3709294" cy="1292662"/>
          </a:xfrm>
          <a:prstGeom prst="rect">
            <a:avLst/>
          </a:prstGeom>
          <a:noFill/>
        </p:spPr>
        <p:txBody>
          <a:bodyPr wrap="square" rtlCol="0">
            <a:spAutoFit/>
          </a:bodyPr>
          <a:lstStyle/>
          <a:p>
            <a:pPr marL="234000" indent="-234000">
              <a:buFont typeface="Arial" panose="020B0604020202020204" pitchFamily="34" charset="0"/>
              <a:buChar char="•"/>
            </a:pPr>
            <a:r>
              <a:rPr lang="en-GB" sz="2600" dirty="0"/>
              <a:t>Programmed by humans to ‘learn’ from the data it collects</a:t>
            </a:r>
          </a:p>
        </p:txBody>
      </p:sp>
      <p:sp>
        <p:nvSpPr>
          <p:cNvPr id="15" name="TextBox 14">
            <a:extLst>
              <a:ext uri="{FF2B5EF4-FFF2-40B4-BE49-F238E27FC236}">
                <a16:creationId xmlns:a16="http://schemas.microsoft.com/office/drawing/2014/main" id="{BC54260A-2CD2-93B8-7F37-3E1D16DDCD58}"/>
              </a:ext>
            </a:extLst>
          </p:cNvPr>
          <p:cNvSpPr txBox="1"/>
          <p:nvPr/>
        </p:nvSpPr>
        <p:spPr>
          <a:xfrm>
            <a:off x="1501423" y="2333523"/>
            <a:ext cx="3708415" cy="1292662"/>
          </a:xfrm>
          <a:prstGeom prst="rect">
            <a:avLst/>
          </a:prstGeom>
          <a:noFill/>
        </p:spPr>
        <p:txBody>
          <a:bodyPr wrap="square">
            <a:spAutoFit/>
          </a:bodyPr>
          <a:lstStyle/>
          <a:p>
            <a:pPr marL="234000" indent="-234000">
              <a:buFont typeface="Arial" panose="020B0604020202020204" pitchFamily="34" charset="0"/>
              <a:buChar char="•"/>
            </a:pPr>
            <a:r>
              <a:rPr lang="en-GB" sz="2600" dirty="0"/>
              <a:t>Innate ability to learn from </a:t>
            </a:r>
            <a:r>
              <a:rPr lang="en-GB" sz="2600" i="1" dirty="0"/>
              <a:t>personal </a:t>
            </a:r>
            <a:r>
              <a:rPr lang="en-GB" sz="2600" dirty="0"/>
              <a:t>experience &amp; thoughts</a:t>
            </a:r>
          </a:p>
        </p:txBody>
      </p:sp>
      <p:sp>
        <p:nvSpPr>
          <p:cNvPr id="16" name="TextBox 15">
            <a:extLst>
              <a:ext uri="{FF2B5EF4-FFF2-40B4-BE49-F238E27FC236}">
                <a16:creationId xmlns:a16="http://schemas.microsoft.com/office/drawing/2014/main" id="{1E543D08-3448-D9A9-A600-0F3F84BF512E}"/>
              </a:ext>
            </a:extLst>
          </p:cNvPr>
          <p:cNvSpPr txBox="1"/>
          <p:nvPr/>
        </p:nvSpPr>
        <p:spPr>
          <a:xfrm>
            <a:off x="6854829" y="3521566"/>
            <a:ext cx="3918983" cy="892552"/>
          </a:xfrm>
          <a:prstGeom prst="rect">
            <a:avLst/>
          </a:prstGeom>
          <a:noFill/>
        </p:spPr>
        <p:txBody>
          <a:bodyPr wrap="square" rtlCol="0">
            <a:spAutoFit/>
          </a:bodyPr>
          <a:lstStyle/>
          <a:p>
            <a:pPr marL="234000" indent="-234000">
              <a:buFont typeface="Arial" panose="020B0604020202020204" pitchFamily="34" charset="0"/>
              <a:buChar char="•"/>
            </a:pPr>
            <a:r>
              <a:rPr lang="en-GB" sz="2600" dirty="0"/>
              <a:t>A machine, with various design goals</a:t>
            </a:r>
          </a:p>
        </p:txBody>
      </p:sp>
      <p:sp>
        <p:nvSpPr>
          <p:cNvPr id="17" name="TextBox 16">
            <a:extLst>
              <a:ext uri="{FF2B5EF4-FFF2-40B4-BE49-F238E27FC236}">
                <a16:creationId xmlns:a16="http://schemas.microsoft.com/office/drawing/2014/main" id="{87D321A3-D544-E567-F786-16C78B0BEFFD}"/>
              </a:ext>
            </a:extLst>
          </p:cNvPr>
          <p:cNvSpPr txBox="1"/>
          <p:nvPr/>
        </p:nvSpPr>
        <p:spPr>
          <a:xfrm>
            <a:off x="1418188" y="3542784"/>
            <a:ext cx="3791651" cy="892552"/>
          </a:xfrm>
          <a:prstGeom prst="rect">
            <a:avLst/>
          </a:prstGeom>
          <a:noFill/>
        </p:spPr>
        <p:txBody>
          <a:bodyPr wrap="square" rtlCol="0">
            <a:spAutoFit/>
          </a:bodyPr>
          <a:lstStyle/>
          <a:p>
            <a:pPr marL="234000" indent="-234000">
              <a:buFont typeface="Arial" panose="020B0604020202020204" pitchFamily="34" charset="0"/>
              <a:buChar char="•"/>
            </a:pPr>
            <a:r>
              <a:rPr lang="en-GB" sz="2600" dirty="0"/>
              <a:t>Sentient, with multiple capabilities </a:t>
            </a:r>
          </a:p>
        </p:txBody>
      </p:sp>
      <p:sp>
        <p:nvSpPr>
          <p:cNvPr id="22" name="TextBox 21">
            <a:extLst>
              <a:ext uri="{FF2B5EF4-FFF2-40B4-BE49-F238E27FC236}">
                <a16:creationId xmlns:a16="http://schemas.microsoft.com/office/drawing/2014/main" id="{0B6FB950-F0EB-9274-51E9-A9543425C9AB}"/>
              </a:ext>
            </a:extLst>
          </p:cNvPr>
          <p:cNvSpPr txBox="1"/>
          <p:nvPr/>
        </p:nvSpPr>
        <p:spPr>
          <a:xfrm>
            <a:off x="6854829" y="4377723"/>
            <a:ext cx="4133630" cy="1292662"/>
          </a:xfrm>
          <a:prstGeom prst="rect">
            <a:avLst/>
          </a:prstGeom>
          <a:noFill/>
        </p:spPr>
        <p:txBody>
          <a:bodyPr wrap="square" rtlCol="0">
            <a:spAutoFit/>
          </a:bodyPr>
          <a:lstStyle/>
          <a:p>
            <a:pPr marL="234000" indent="-234000">
              <a:buFont typeface="Arial" panose="020B0604020202020204" pitchFamily="34" charset="0"/>
              <a:buChar char="•"/>
            </a:pPr>
            <a:r>
              <a:rPr lang="en-GB" sz="2600" dirty="0"/>
              <a:t>Capacity: ~100K tokens each with 10K </a:t>
            </a:r>
            <a:r>
              <a:rPr lang="en-GB" sz="2600" i="1" dirty="0"/>
              <a:t>or more </a:t>
            </a:r>
            <a:r>
              <a:rPr lang="en-GB" sz="2600" dirty="0"/>
              <a:t>probabilities</a:t>
            </a:r>
          </a:p>
        </p:txBody>
      </p:sp>
      <p:sp>
        <p:nvSpPr>
          <p:cNvPr id="23" name="TextBox 22">
            <a:extLst>
              <a:ext uri="{FF2B5EF4-FFF2-40B4-BE49-F238E27FC236}">
                <a16:creationId xmlns:a16="http://schemas.microsoft.com/office/drawing/2014/main" id="{BD13D7FB-363F-247B-CAD8-AF36CD6BADBD}"/>
              </a:ext>
            </a:extLst>
          </p:cNvPr>
          <p:cNvSpPr txBox="1"/>
          <p:nvPr/>
        </p:nvSpPr>
        <p:spPr>
          <a:xfrm>
            <a:off x="1411685" y="4377723"/>
            <a:ext cx="3739848" cy="1292662"/>
          </a:xfrm>
          <a:prstGeom prst="rect">
            <a:avLst/>
          </a:prstGeom>
          <a:noFill/>
        </p:spPr>
        <p:txBody>
          <a:bodyPr wrap="square" rtlCol="0">
            <a:spAutoFit/>
          </a:bodyPr>
          <a:lstStyle/>
          <a:p>
            <a:pPr marL="234000" indent="-234000">
              <a:buFont typeface="Arial" panose="020B0604020202020204" pitchFamily="34" charset="0"/>
              <a:buChar char="•"/>
            </a:pPr>
            <a:r>
              <a:rPr lang="en-GB" sz="2600" dirty="0"/>
              <a:t>Capacity: ~100 Billion neurons, each with an average 10K synapses</a:t>
            </a:r>
          </a:p>
        </p:txBody>
      </p:sp>
      <p:pic>
        <p:nvPicPr>
          <p:cNvPr id="2" name="Picture 1">
            <a:extLst>
              <a:ext uri="{FF2B5EF4-FFF2-40B4-BE49-F238E27FC236}">
                <a16:creationId xmlns:a16="http://schemas.microsoft.com/office/drawing/2014/main" id="{1E9CDBFC-6AF7-E325-D637-D504B00F4561}"/>
              </a:ext>
            </a:extLst>
          </p:cNvPr>
          <p:cNvPicPr>
            <a:picLocks noChangeAspect="1"/>
          </p:cNvPicPr>
          <p:nvPr/>
        </p:nvPicPr>
        <p:blipFill>
          <a:blip r:embed="rId3"/>
          <a:stretch>
            <a:fillRect/>
          </a:stretch>
        </p:blipFill>
        <p:spPr>
          <a:xfrm>
            <a:off x="49230" y="1247290"/>
            <a:ext cx="1626041" cy="1086233"/>
          </a:xfrm>
          <a:prstGeom prst="rect">
            <a:avLst/>
          </a:prstGeom>
        </p:spPr>
      </p:pic>
      <p:grpSp>
        <p:nvGrpSpPr>
          <p:cNvPr id="29" name="Group 28">
            <a:extLst>
              <a:ext uri="{FF2B5EF4-FFF2-40B4-BE49-F238E27FC236}">
                <a16:creationId xmlns:a16="http://schemas.microsoft.com/office/drawing/2014/main" id="{3A912E76-DAD0-1C42-D6D0-11D0E839B30A}"/>
              </a:ext>
            </a:extLst>
          </p:cNvPr>
          <p:cNvGrpSpPr/>
          <p:nvPr/>
        </p:nvGrpSpPr>
        <p:grpSpPr>
          <a:xfrm>
            <a:off x="10069766" y="1206142"/>
            <a:ext cx="1837386" cy="1338942"/>
            <a:chOff x="968829" y="2122714"/>
            <a:chExt cx="10058400" cy="4212772"/>
          </a:xfrm>
        </p:grpSpPr>
        <p:grpSp>
          <p:nvGrpSpPr>
            <p:cNvPr id="30" name="Group 29">
              <a:extLst>
                <a:ext uri="{FF2B5EF4-FFF2-40B4-BE49-F238E27FC236}">
                  <a16:creationId xmlns:a16="http://schemas.microsoft.com/office/drawing/2014/main" id="{F2B6D34B-AEA2-5AEF-4452-17CA55EBA8E3}"/>
                </a:ext>
              </a:extLst>
            </p:cNvPr>
            <p:cNvGrpSpPr/>
            <p:nvPr/>
          </p:nvGrpSpPr>
          <p:grpSpPr>
            <a:xfrm>
              <a:off x="968829" y="2122714"/>
              <a:ext cx="10058400" cy="4212772"/>
              <a:chOff x="968829" y="2122714"/>
              <a:chExt cx="10058400" cy="4212772"/>
            </a:xfrm>
          </p:grpSpPr>
          <p:sp>
            <p:nvSpPr>
              <p:cNvPr id="43" name="Oval 42">
                <a:extLst>
                  <a:ext uri="{FF2B5EF4-FFF2-40B4-BE49-F238E27FC236}">
                    <a16:creationId xmlns:a16="http://schemas.microsoft.com/office/drawing/2014/main" id="{EB01009D-5084-C47F-1600-02AF5D8BAA68}"/>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8ED6455-04D3-7773-5D01-C09E9AEC5A8F}"/>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7BB5291-E659-58D6-5F5A-4DCF3E21F18B}"/>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C29059E6-31CC-70B2-5E24-F50CB4716B1B}"/>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9F5EDB9-D130-7B9C-C302-02B414DA045C}"/>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045B2DCA-B8D7-D0DC-6858-F49EA5D3D0A7}"/>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A7C4BD08-DB66-0B44-205D-91B2021CDAE2}"/>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41CD50C-5A94-0550-D581-D132C22D61EF}"/>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EABA499B-0C9D-571D-1DF9-DEF4D4FDDF86}"/>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605740B3-11D8-D3F1-D948-645EE01DE926}"/>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7F5EDD4-FBEF-8B8B-1B58-6181E15FF785}"/>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5AE3FBB6-49A1-7C1B-90F9-D40EA1BDF0F9}"/>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A995F99-8B42-7956-8E68-E23F07FA49BC}"/>
                  </a:ext>
                </a:extLst>
              </p:cNvPr>
              <p:cNvCxnSpPr>
                <a:cxnSpLocks/>
                <a:endCxn id="50"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D5C4968-90BB-1EA5-39F3-9B843B430369}"/>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48A461E-41F3-B9AF-701C-9413A221C5FC}"/>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8C622114-BDB2-EA27-7B72-363B34FF3DC8}"/>
                  </a:ext>
                </a:extLst>
              </p:cNvPr>
              <p:cNvCxnSpPr>
                <a:cxnSpLocks/>
                <a:endCxn id="47"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8A0FC2E-9259-5949-CAFF-CDB1E73C8FF2}"/>
                  </a:ext>
                </a:extLst>
              </p:cNvPr>
              <p:cNvCxnSpPr>
                <a:stCxn id="52" idx="4"/>
                <a:endCxn id="48"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40ED95F-0EA4-3299-CB48-4F41602B902D}"/>
                  </a:ext>
                </a:extLst>
              </p:cNvPr>
              <p:cNvCxnSpPr>
                <a:stCxn id="43"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D356DF2-46D7-420E-FB03-B3DA136DFC40}"/>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40DCE2D-72C5-3E15-EF76-4F9CD9734C82}"/>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916DAEE-54C9-0EBE-88BE-9E6384CE6746}"/>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FE94FC2-CF29-8B08-34D3-ADA948C7DC10}"/>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D4C4C774-1867-7305-BA0D-DB4D8679B90A}"/>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FB69FB4-3074-A913-CB7B-E774C7D1BACC}"/>
                  </a:ext>
                </a:extLst>
              </p:cNvPr>
              <p:cNvCxnSpPr>
                <a:stCxn id="51"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990B073-D4E2-0F0F-DB0A-19C811CBDD8D}"/>
                  </a:ext>
                </a:extLst>
              </p:cNvPr>
              <p:cNvCxnSpPr>
                <a:stCxn id="51"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4657EF3-29DA-0EE2-F9CE-ADD574E0102E}"/>
                  </a:ext>
                </a:extLst>
              </p:cNvPr>
              <p:cNvCxnSpPr>
                <a:endCxn id="46"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CB4CB6D-5525-1D4C-B962-1F3B8619C882}"/>
                  </a:ext>
                </a:extLst>
              </p:cNvPr>
              <p:cNvCxnSpPr>
                <a:endCxn id="47"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18DCACF-CA9E-ACFF-40A7-8BFD442AE52D}"/>
                  </a:ext>
                </a:extLst>
              </p:cNvPr>
              <p:cNvCxnSpPr>
                <a:cxnSpLocks/>
                <a:endCxn id="45"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CDFE9904-D263-0BC3-B45D-156EA6E4A729}"/>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030C7B7-31DA-92FE-CCC3-D8CE402E0C2D}"/>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0620D30-DA2C-A8BF-D4C1-31BB069C3945}"/>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5DFFC51-7CC5-5625-AA7C-03FB4E9FC82F}"/>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15D5689-3288-F1DD-5C3E-BBB05474308E}"/>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ABC1F02-FB36-6595-0CB4-BF8B60D543E1}"/>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8E5BAF9-7ECB-86A8-DF59-3969BAE5DC2A}"/>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253F803-96D4-DB8F-6C76-13C7C92ABD0F}"/>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05C0EE6-C4CB-0C1A-B59D-2644CF9CD6FA}"/>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FACC943-D751-7629-A885-BFAB83F4CB44}"/>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CBAAF79-8C5E-754E-EE23-EF6DCC178748}"/>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B17B06D-488E-D3D6-9A12-D34F95BE5284}"/>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3659B41-4B26-6DE7-7704-15A1EE2F9AE1}"/>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CB4DB10D-594A-69A7-766F-0AE05979C99B}"/>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AD2EBBE-A7AE-F733-0977-79BA1E9250D4}"/>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F35DE42-16E5-1268-ECE0-826E70DB7365}"/>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0338C89-AD0F-61F6-1B20-D4E0A132D9D6}"/>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E800A2FB-2501-2B82-8A0F-14E6C428754B}"/>
                  </a:ext>
                </a:extLst>
              </p:cNvPr>
              <p:cNvCxnSpPr>
                <a:endCxn id="47"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2F027E4-02A2-4F6B-624A-3748140CBED7}"/>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30B1DFAC-8137-6E9C-FFAE-A52F82270BC1}"/>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039DB21-A847-D799-27AF-D5A32BA7B778}"/>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64959D0-3059-616F-B7B3-C8ED5FDCA81B}"/>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24B6D78C-AD0E-BC5C-8B0E-393D84F5DFF5}"/>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FB40652-D6A2-FCFE-3C1F-48A1B3E2234C}"/>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1B8119DC-F681-A247-E8A1-0910D00E03B5}"/>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8655CF6A-5366-7778-A3C9-064BBDE2C432}"/>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BD83693-B90E-9487-3A5A-1AFEA6209A43}"/>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2729366E-866A-1E7D-A416-E72D1CFF2629}"/>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81872B19-996E-FF0D-17F9-34F5641ACFF4}"/>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0B05341-B087-8C58-0D3D-649CA5161C30}"/>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14D968D1-91BB-2C7E-17AA-30BD8E2940E2}"/>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76C0F33E-E9C8-6E64-01B5-93060EE4E676}"/>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8070F2EC-EAFE-E0F9-E39D-604DA9FA1DA7}"/>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EB219F76-DC6D-C989-8235-347988EADA14}"/>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B2FDABFD-3ABA-5536-F737-0A40E15DC3D6}"/>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BC34087-6F8A-EAC3-9DF6-966B29B4F0D4}"/>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87D218C8-0541-A74D-1EC6-BF4D189E9F91}"/>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1BE4303-0036-08CB-B8ED-CD0ED98221F4}"/>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3C2073E3-58D8-66C7-3970-058F2EEF8E3B}"/>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ACCF81F8-8DAA-C63E-4209-788123A3CF89}"/>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CE945F0-1637-3A80-C0CE-C55EDBE17408}"/>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7088EB9-ED13-CEB9-B5ED-A7AA4D639484}"/>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3E605D89-CE5F-3B42-6483-DE73A7D74AE7}"/>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4C49C3D6-9EBB-8F8B-049F-13DC9B7E74D9}"/>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9397D8C4-5FC3-C004-20FF-2FB67B3CF42E}"/>
                  </a:ext>
                </a:extLst>
              </p:cNvPr>
              <p:cNvCxnSpPr>
                <a:stCxn id="53"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C8BB6FE3-706E-1BAE-91CC-B5D4E563D39C}"/>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C61583E-703D-B379-FF5C-009E7D98E68F}"/>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6E699420-61F0-57AC-26DE-30113EB697EB}"/>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8DDA8ADC-A13D-2316-4B71-E65F85A4E63E}"/>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F4F94102-941C-9882-8D10-84BBC8EB2869}"/>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AE42398B-D2CF-0701-5B7B-366FF6602543}"/>
                  </a:ext>
                </a:extLst>
              </p:cNvPr>
              <p:cNvCxnSpPr>
                <a:endCxn id="48"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E6441FDE-612E-4C06-3398-4338182B3B50}"/>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CE0CEC77-E3B7-834C-0C0D-730D14D6AFEC}"/>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319E566D-5190-4EA3-FC44-A4BF11B98DDE}"/>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C50777E0-CCF6-473A-4427-82D8B9A29FF1}"/>
                  </a:ext>
                </a:extLst>
              </p:cNvPr>
              <p:cNvCxnSpPr>
                <a:stCxn id="118"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3B5AF52E-A69F-8033-91D1-BF2D57B387B3}"/>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E42CC9F9-3324-00FF-5020-B73C8A222149}"/>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794DBC58-FF33-A4E8-F81E-E5FA2BA00BB5}"/>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BFEE993-1F8B-1E96-46D2-B410269E33C6}"/>
                  </a:ext>
                </a:extLst>
              </p:cNvPr>
              <p:cNvCxnSpPr>
                <a:stCxn id="118"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FF1E481D-B7BD-1A0B-32CE-2720DAFCDB68}"/>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9582DDC4-B765-B4B6-3035-BFDD81BA6C72}"/>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11CA27E6-EDED-8F1F-A197-226F7E860BED}"/>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4A851AD2-B1BF-ECE7-9CD9-243D9DC35C5A}"/>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25C0DB0-729A-01EC-D88D-17EF5572A20E}"/>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E4B903C4-C6BF-5AF0-087D-8D63104DB294}"/>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22A54FA-DA99-8C96-C1B5-1E921B514B9F}"/>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245155F6-7CAE-2853-B638-2E8C87576E67}"/>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0114CC6E-717A-69A7-D2A1-EF238E7AE533}"/>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DD62BBE5-6C91-60AF-730B-B921C24C57ED}"/>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ECB612A3-63B9-38AA-BF60-CF4CBB1069CA}"/>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889F1B11-F9D2-021F-058B-BBD4B377D498}"/>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EB8ECB41-E869-2600-6A4E-65A18208683A}"/>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B19611F-66F3-5670-9391-0ACD05691149}"/>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B9BF09E-BDE2-991F-6663-CA514030391A}"/>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278504D-EA7E-3F26-A5F6-896CA852EF01}"/>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59CD10F-FF90-9673-6687-16EFA88B6844}"/>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D1ED29A-F24C-CB46-B674-F147D105A237}"/>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842A2DA-B579-20E7-3E46-1F070A6206C4}"/>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AF21013-3B18-1E79-593B-4D70DCF7AEA2}"/>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DB38956-78E3-88E6-7AC3-D4A52A6C672E}"/>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550F253-9A2D-7B33-D577-96CEC13BD20A}"/>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75EEEAB-5C78-F5F0-41CD-B1403FF65E44}"/>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B7BC538-50FD-722D-780A-CF4CB29F137C}"/>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CE53B28C-FF5A-0912-0277-793EBF2EFF53}"/>
              </a:ext>
            </a:extLst>
          </p:cNvPr>
          <p:cNvSpPr txBox="1"/>
          <p:nvPr/>
        </p:nvSpPr>
        <p:spPr>
          <a:xfrm>
            <a:off x="2099215" y="5612772"/>
            <a:ext cx="2756256" cy="892552"/>
          </a:xfrm>
          <a:prstGeom prst="rect">
            <a:avLst/>
          </a:prstGeom>
          <a:noFill/>
        </p:spPr>
        <p:txBody>
          <a:bodyPr wrap="square" rtlCol="0">
            <a:spAutoFit/>
          </a:bodyPr>
          <a:lstStyle/>
          <a:p>
            <a:pPr marL="234000" indent="-234000">
              <a:buFont typeface="Arial" panose="020B0604020202020204" pitchFamily="34" charset="0"/>
              <a:buChar char="•"/>
            </a:pPr>
            <a:r>
              <a:rPr lang="en-GB" sz="2600" dirty="0"/>
              <a:t>Relatively slow, needs rest</a:t>
            </a:r>
          </a:p>
        </p:txBody>
      </p:sp>
      <p:sp>
        <p:nvSpPr>
          <p:cNvPr id="19" name="TextBox 18">
            <a:extLst>
              <a:ext uri="{FF2B5EF4-FFF2-40B4-BE49-F238E27FC236}">
                <a16:creationId xmlns:a16="http://schemas.microsoft.com/office/drawing/2014/main" id="{849DA931-3794-947C-511B-43E913E5AFB6}"/>
              </a:ext>
            </a:extLst>
          </p:cNvPr>
          <p:cNvSpPr txBox="1"/>
          <p:nvPr/>
        </p:nvSpPr>
        <p:spPr>
          <a:xfrm>
            <a:off x="7291595" y="5521765"/>
            <a:ext cx="2797628" cy="892552"/>
          </a:xfrm>
          <a:prstGeom prst="rect">
            <a:avLst/>
          </a:prstGeom>
          <a:noFill/>
        </p:spPr>
        <p:txBody>
          <a:bodyPr wrap="square" rtlCol="0">
            <a:spAutoFit/>
          </a:bodyPr>
          <a:lstStyle/>
          <a:p>
            <a:pPr marL="234000" indent="-234000">
              <a:buFont typeface="Arial" panose="020B0604020202020204" pitchFamily="34" charset="0"/>
              <a:buChar char="•"/>
            </a:pPr>
            <a:r>
              <a:rPr lang="en-GB" sz="2600" dirty="0"/>
              <a:t>Extremely fast, available 24/7</a:t>
            </a:r>
          </a:p>
        </p:txBody>
      </p:sp>
      <p:sp>
        <p:nvSpPr>
          <p:cNvPr id="3" name="Footer Placeholder 2">
            <a:extLst>
              <a:ext uri="{FF2B5EF4-FFF2-40B4-BE49-F238E27FC236}">
                <a16:creationId xmlns:a16="http://schemas.microsoft.com/office/drawing/2014/main" id="{B80DCFEF-97E8-AD63-B846-2555B5B2DBF5}"/>
              </a:ext>
            </a:extLst>
          </p:cNvPr>
          <p:cNvSpPr>
            <a:spLocks noGrp="1"/>
          </p:cNvSpPr>
          <p:nvPr>
            <p:ph type="ftr" sz="quarter" idx="11"/>
          </p:nvPr>
        </p:nvSpPr>
        <p:spPr/>
        <p:txBody>
          <a:bodyPr/>
          <a:lstStyle/>
          <a:p>
            <a:r>
              <a:rPr lang="en-GB"/>
              <a:t>© Charles Symons 2025</a:t>
            </a:r>
          </a:p>
        </p:txBody>
      </p:sp>
      <p:sp>
        <p:nvSpPr>
          <p:cNvPr id="4" name="Slide Number Placeholder 3">
            <a:extLst>
              <a:ext uri="{FF2B5EF4-FFF2-40B4-BE49-F238E27FC236}">
                <a16:creationId xmlns:a16="http://schemas.microsoft.com/office/drawing/2014/main" id="{C232C398-EA37-8C03-EBD7-35F0F4D11E88}"/>
              </a:ext>
            </a:extLst>
          </p:cNvPr>
          <p:cNvSpPr>
            <a:spLocks noGrp="1"/>
          </p:cNvSpPr>
          <p:nvPr>
            <p:ph type="sldNum" sz="quarter" idx="12"/>
          </p:nvPr>
        </p:nvSpPr>
        <p:spPr/>
        <p:txBody>
          <a:bodyPr/>
          <a:lstStyle/>
          <a:p>
            <a:fld id="{2AFE9A9F-CCF6-4A2F-ACF7-AEB66D722B6E}" type="slidenum">
              <a:rPr lang="en-GB" smtClean="0"/>
              <a:t>14</a:t>
            </a:fld>
            <a:endParaRPr lang="en-GB"/>
          </a:p>
        </p:txBody>
      </p:sp>
    </p:spTree>
    <p:extLst>
      <p:ext uri="{BB962C8B-B14F-4D97-AF65-F5344CB8AC3E}">
        <p14:creationId xmlns:p14="http://schemas.microsoft.com/office/powerpoint/2010/main" val="9702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2" grpId="0"/>
      <p:bldP spid="23"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84E7-88D7-2059-9B19-D6419D184A4E}"/>
              </a:ext>
            </a:extLst>
          </p:cNvPr>
          <p:cNvSpPr>
            <a:spLocks noGrp="1"/>
          </p:cNvSpPr>
          <p:nvPr>
            <p:ph type="title"/>
          </p:nvPr>
        </p:nvSpPr>
        <p:spPr>
          <a:xfrm>
            <a:off x="21955" y="388339"/>
            <a:ext cx="11979728" cy="717674"/>
          </a:xfrm>
        </p:spPr>
        <p:txBody>
          <a:bodyPr>
            <a:normAutofit/>
          </a:bodyPr>
          <a:lstStyle/>
          <a:p>
            <a:pPr algn="ctr"/>
            <a:r>
              <a:rPr lang="en-GB" dirty="0"/>
              <a:t>Human vs LLM reasoning </a:t>
            </a:r>
          </a:p>
        </p:txBody>
      </p:sp>
      <p:sp>
        <p:nvSpPr>
          <p:cNvPr id="4" name="TextBox 3">
            <a:extLst>
              <a:ext uri="{FF2B5EF4-FFF2-40B4-BE49-F238E27FC236}">
                <a16:creationId xmlns:a16="http://schemas.microsoft.com/office/drawing/2014/main" id="{8CEA5572-70B0-58D8-44FF-5113ECFE4E24}"/>
              </a:ext>
            </a:extLst>
          </p:cNvPr>
          <p:cNvSpPr txBox="1"/>
          <p:nvPr/>
        </p:nvSpPr>
        <p:spPr>
          <a:xfrm>
            <a:off x="6583134" y="1523395"/>
            <a:ext cx="3537857" cy="523220"/>
          </a:xfrm>
          <a:prstGeom prst="rect">
            <a:avLst/>
          </a:prstGeom>
          <a:noFill/>
        </p:spPr>
        <p:txBody>
          <a:bodyPr wrap="square" rtlCol="0">
            <a:spAutoFit/>
          </a:bodyPr>
          <a:lstStyle/>
          <a:p>
            <a:pPr algn="ctr"/>
            <a:r>
              <a:rPr lang="en-GB" sz="2800" b="1" dirty="0"/>
              <a:t>LLM Logic</a:t>
            </a:r>
          </a:p>
        </p:txBody>
      </p:sp>
      <p:sp>
        <p:nvSpPr>
          <p:cNvPr id="5" name="TextBox 4">
            <a:extLst>
              <a:ext uri="{FF2B5EF4-FFF2-40B4-BE49-F238E27FC236}">
                <a16:creationId xmlns:a16="http://schemas.microsoft.com/office/drawing/2014/main" id="{DBEF3EA9-F10A-98A4-133A-10B4D29DA6C8}"/>
              </a:ext>
            </a:extLst>
          </p:cNvPr>
          <p:cNvSpPr txBox="1"/>
          <p:nvPr/>
        </p:nvSpPr>
        <p:spPr>
          <a:xfrm>
            <a:off x="1631501" y="1523396"/>
            <a:ext cx="4064452" cy="584775"/>
          </a:xfrm>
          <a:prstGeom prst="rect">
            <a:avLst/>
          </a:prstGeom>
          <a:noFill/>
        </p:spPr>
        <p:txBody>
          <a:bodyPr wrap="square" rtlCol="0">
            <a:spAutoFit/>
          </a:bodyPr>
          <a:lstStyle/>
          <a:p>
            <a:pPr algn="ctr"/>
            <a:r>
              <a:rPr lang="en-GB" sz="3200" b="1" dirty="0"/>
              <a:t>Human Thinking</a:t>
            </a:r>
          </a:p>
        </p:txBody>
      </p:sp>
      <p:sp>
        <p:nvSpPr>
          <p:cNvPr id="6" name="Oval 5">
            <a:extLst>
              <a:ext uri="{FF2B5EF4-FFF2-40B4-BE49-F238E27FC236}">
                <a16:creationId xmlns:a16="http://schemas.microsoft.com/office/drawing/2014/main" id="{C605BF54-D206-B62B-2C8D-73A9DFB5B70A}"/>
              </a:ext>
            </a:extLst>
          </p:cNvPr>
          <p:cNvSpPr/>
          <p:nvPr/>
        </p:nvSpPr>
        <p:spPr>
          <a:xfrm>
            <a:off x="606880" y="1245356"/>
            <a:ext cx="6259282" cy="51554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5F20ADF-C8CA-54CF-5422-B0F4E246D9FF}"/>
              </a:ext>
            </a:extLst>
          </p:cNvPr>
          <p:cNvSpPr/>
          <p:nvPr/>
        </p:nvSpPr>
        <p:spPr>
          <a:xfrm>
            <a:off x="5192487" y="1303101"/>
            <a:ext cx="6150427" cy="50976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EB788F5-FE6B-8506-9261-7B4F0197C1F1}"/>
              </a:ext>
            </a:extLst>
          </p:cNvPr>
          <p:cNvSpPr txBox="1"/>
          <p:nvPr/>
        </p:nvSpPr>
        <p:spPr>
          <a:xfrm rot="16200000">
            <a:off x="4655534" y="3412832"/>
            <a:ext cx="2761186" cy="830997"/>
          </a:xfrm>
          <a:prstGeom prst="rect">
            <a:avLst/>
          </a:prstGeom>
          <a:noFill/>
        </p:spPr>
        <p:txBody>
          <a:bodyPr wrap="square" rtlCol="0">
            <a:spAutoFit/>
          </a:bodyPr>
          <a:lstStyle/>
          <a:p>
            <a:pPr algn="ctr"/>
            <a:r>
              <a:rPr lang="en-GB" sz="4800" b="1" dirty="0">
                <a:solidFill>
                  <a:srgbClr val="FF0000"/>
                </a:solidFill>
              </a:rPr>
              <a:t>FALLIBLE</a:t>
            </a:r>
            <a:endParaRPr lang="en-GB" sz="4400" b="1" dirty="0">
              <a:solidFill>
                <a:srgbClr val="FF0000"/>
              </a:solidFill>
            </a:endParaRPr>
          </a:p>
        </p:txBody>
      </p:sp>
      <p:sp>
        <p:nvSpPr>
          <p:cNvPr id="12" name="TextBox 11">
            <a:extLst>
              <a:ext uri="{FF2B5EF4-FFF2-40B4-BE49-F238E27FC236}">
                <a16:creationId xmlns:a16="http://schemas.microsoft.com/office/drawing/2014/main" id="{49BFF727-29CC-3F2F-6D4B-E9478AB706EA}"/>
              </a:ext>
            </a:extLst>
          </p:cNvPr>
          <p:cNvSpPr txBox="1"/>
          <p:nvPr/>
        </p:nvSpPr>
        <p:spPr>
          <a:xfrm>
            <a:off x="6952567" y="5208924"/>
            <a:ext cx="3442608" cy="892552"/>
          </a:xfrm>
          <a:prstGeom prst="rect">
            <a:avLst/>
          </a:prstGeom>
          <a:noFill/>
        </p:spPr>
        <p:txBody>
          <a:bodyPr wrap="square" rtlCol="0">
            <a:spAutoFit/>
          </a:bodyPr>
          <a:lstStyle/>
          <a:p>
            <a:pPr marL="342000" indent="-342000">
              <a:buFont typeface="Arial" panose="020B0604020202020204" pitchFamily="34" charset="0"/>
              <a:buChar char="•"/>
            </a:pPr>
            <a:r>
              <a:rPr lang="en-GB" sz="2600" dirty="0"/>
              <a:t>Can be creative, but mostly derived</a:t>
            </a:r>
          </a:p>
        </p:txBody>
      </p:sp>
      <p:sp>
        <p:nvSpPr>
          <p:cNvPr id="13" name="TextBox 12">
            <a:extLst>
              <a:ext uri="{FF2B5EF4-FFF2-40B4-BE49-F238E27FC236}">
                <a16:creationId xmlns:a16="http://schemas.microsoft.com/office/drawing/2014/main" id="{B40AC032-A85A-CB89-62A7-1CADD057D83B}"/>
              </a:ext>
            </a:extLst>
          </p:cNvPr>
          <p:cNvSpPr txBox="1"/>
          <p:nvPr/>
        </p:nvSpPr>
        <p:spPr>
          <a:xfrm>
            <a:off x="1647833" y="5208924"/>
            <a:ext cx="3458249" cy="892552"/>
          </a:xfrm>
          <a:prstGeom prst="rect">
            <a:avLst/>
          </a:prstGeom>
          <a:noFill/>
        </p:spPr>
        <p:txBody>
          <a:bodyPr wrap="square" rtlCol="0">
            <a:spAutoFit/>
          </a:bodyPr>
          <a:lstStyle/>
          <a:p>
            <a:pPr marL="342000" indent="-342000">
              <a:buFont typeface="Arial" panose="020B0604020202020204" pitchFamily="34" charset="0"/>
              <a:buChar char="•"/>
            </a:pPr>
            <a:r>
              <a:rPr lang="en-GB" sz="2600" dirty="0"/>
              <a:t>Creative, often truly original</a:t>
            </a:r>
          </a:p>
        </p:txBody>
      </p:sp>
      <p:sp>
        <p:nvSpPr>
          <p:cNvPr id="15" name="TextBox 14">
            <a:extLst>
              <a:ext uri="{FF2B5EF4-FFF2-40B4-BE49-F238E27FC236}">
                <a16:creationId xmlns:a16="http://schemas.microsoft.com/office/drawing/2014/main" id="{72203214-2B50-83A5-EFDC-3AD9C32FC8BC}"/>
              </a:ext>
            </a:extLst>
          </p:cNvPr>
          <p:cNvSpPr txBox="1"/>
          <p:nvPr/>
        </p:nvSpPr>
        <p:spPr>
          <a:xfrm>
            <a:off x="1647833" y="3210818"/>
            <a:ext cx="2726192" cy="1292662"/>
          </a:xfrm>
          <a:prstGeom prst="rect">
            <a:avLst/>
          </a:prstGeom>
          <a:noFill/>
        </p:spPr>
        <p:txBody>
          <a:bodyPr wrap="square" rtlCol="0">
            <a:spAutoFit/>
          </a:bodyPr>
          <a:lstStyle/>
          <a:p>
            <a:pPr marL="342900" indent="-342900">
              <a:buFont typeface="Arial" panose="020B0604020202020204" pitchFamily="34" charset="0"/>
              <a:buChar char="•"/>
            </a:pPr>
            <a:r>
              <a:rPr lang="en-GB" sz="2600" dirty="0"/>
              <a:t>Memory grows, consolidates, and forgets</a:t>
            </a:r>
          </a:p>
        </p:txBody>
      </p:sp>
      <p:sp>
        <p:nvSpPr>
          <p:cNvPr id="16" name="TextBox 15">
            <a:extLst>
              <a:ext uri="{FF2B5EF4-FFF2-40B4-BE49-F238E27FC236}">
                <a16:creationId xmlns:a16="http://schemas.microsoft.com/office/drawing/2014/main" id="{68130380-03E1-01ED-DADC-C2684022AA89}"/>
              </a:ext>
            </a:extLst>
          </p:cNvPr>
          <p:cNvSpPr txBox="1"/>
          <p:nvPr/>
        </p:nvSpPr>
        <p:spPr>
          <a:xfrm>
            <a:off x="6976624" y="3158466"/>
            <a:ext cx="3358611" cy="1292662"/>
          </a:xfrm>
          <a:prstGeom prst="rect">
            <a:avLst/>
          </a:prstGeom>
          <a:noFill/>
        </p:spPr>
        <p:txBody>
          <a:bodyPr wrap="square" rtlCol="0">
            <a:spAutoFit/>
          </a:bodyPr>
          <a:lstStyle/>
          <a:p>
            <a:pPr marL="342900" indent="-342900">
              <a:buFont typeface="Arial" panose="020B0604020202020204" pitchFamily="34" charset="0"/>
              <a:buChar char="•"/>
            </a:pPr>
            <a:r>
              <a:rPr lang="en-GB" sz="2600" dirty="0"/>
              <a:t>Learning grows with major ‘refreshes’, and with use</a:t>
            </a:r>
          </a:p>
        </p:txBody>
      </p:sp>
      <p:sp>
        <p:nvSpPr>
          <p:cNvPr id="26" name="TextBox 25">
            <a:extLst>
              <a:ext uri="{FF2B5EF4-FFF2-40B4-BE49-F238E27FC236}">
                <a16:creationId xmlns:a16="http://schemas.microsoft.com/office/drawing/2014/main" id="{2F2A3FAA-BDA9-B9FA-2100-F2087EEF2FFD}"/>
              </a:ext>
            </a:extLst>
          </p:cNvPr>
          <p:cNvSpPr txBox="1"/>
          <p:nvPr/>
        </p:nvSpPr>
        <p:spPr>
          <a:xfrm>
            <a:off x="7002237" y="2002337"/>
            <a:ext cx="3980756" cy="1292662"/>
          </a:xfrm>
          <a:prstGeom prst="rect">
            <a:avLst/>
          </a:prstGeom>
          <a:noFill/>
        </p:spPr>
        <p:txBody>
          <a:bodyPr wrap="square" rtlCol="0">
            <a:spAutoFit/>
          </a:bodyPr>
          <a:lstStyle/>
          <a:p>
            <a:pPr marL="342000" indent="-342000">
              <a:buFont typeface="Arial" panose="020B0604020202020204" pitchFamily="34" charset="0"/>
              <a:buChar char="•"/>
            </a:pPr>
            <a:r>
              <a:rPr lang="en-GB" sz="2600" dirty="0"/>
              <a:t>By programs, </a:t>
            </a:r>
            <a:r>
              <a:rPr lang="en-GB" sz="2600" b="1" i="1" dirty="0"/>
              <a:t>vast</a:t>
            </a:r>
            <a:r>
              <a:rPr lang="en-GB" sz="2600" i="1" dirty="0"/>
              <a:t> </a:t>
            </a:r>
            <a:r>
              <a:rPr lang="en-GB" sz="2600" dirty="0"/>
              <a:t>learned data, statistics, and ‘guard-rails’</a:t>
            </a:r>
          </a:p>
        </p:txBody>
      </p:sp>
      <p:sp>
        <p:nvSpPr>
          <p:cNvPr id="21" name="TextBox 20">
            <a:extLst>
              <a:ext uri="{FF2B5EF4-FFF2-40B4-BE49-F238E27FC236}">
                <a16:creationId xmlns:a16="http://schemas.microsoft.com/office/drawing/2014/main" id="{2FC2E774-66B5-7896-6200-AA4CAA7D0ECC}"/>
              </a:ext>
            </a:extLst>
          </p:cNvPr>
          <p:cNvSpPr txBox="1"/>
          <p:nvPr/>
        </p:nvSpPr>
        <p:spPr>
          <a:xfrm>
            <a:off x="1708069" y="2046615"/>
            <a:ext cx="3964875" cy="1292662"/>
          </a:xfrm>
          <a:prstGeom prst="rect">
            <a:avLst/>
          </a:prstGeom>
          <a:noFill/>
        </p:spPr>
        <p:txBody>
          <a:bodyPr wrap="square" rtlCol="0">
            <a:spAutoFit/>
          </a:bodyPr>
          <a:lstStyle/>
          <a:p>
            <a:pPr marL="342000" indent="-342000">
              <a:buFont typeface="Arial" panose="020B0604020202020204" pitchFamily="34" charset="0"/>
              <a:buChar char="•"/>
            </a:pPr>
            <a:r>
              <a:rPr lang="en-GB" sz="2600" dirty="0"/>
              <a:t>Subject to </a:t>
            </a:r>
            <a:r>
              <a:rPr lang="en-GB" sz="2600" b="1" i="1" dirty="0"/>
              <a:t>personal</a:t>
            </a:r>
            <a:r>
              <a:rPr lang="en-GB" sz="2600" dirty="0"/>
              <a:t> experience, values, beliefs, emotions, etc</a:t>
            </a:r>
          </a:p>
        </p:txBody>
      </p:sp>
      <p:pic>
        <p:nvPicPr>
          <p:cNvPr id="3" name="Picture 2">
            <a:extLst>
              <a:ext uri="{FF2B5EF4-FFF2-40B4-BE49-F238E27FC236}">
                <a16:creationId xmlns:a16="http://schemas.microsoft.com/office/drawing/2014/main" id="{7D766F45-E6DA-0B76-BDF8-D721097820A8}"/>
              </a:ext>
            </a:extLst>
          </p:cNvPr>
          <p:cNvPicPr>
            <a:picLocks noChangeAspect="1"/>
          </p:cNvPicPr>
          <p:nvPr/>
        </p:nvPicPr>
        <p:blipFill>
          <a:blip r:embed="rId3"/>
          <a:stretch>
            <a:fillRect/>
          </a:stretch>
        </p:blipFill>
        <p:spPr>
          <a:xfrm>
            <a:off x="0" y="3098936"/>
            <a:ext cx="1626041" cy="1155549"/>
          </a:xfrm>
          <a:prstGeom prst="rect">
            <a:avLst/>
          </a:prstGeom>
        </p:spPr>
      </p:pic>
      <p:grpSp>
        <p:nvGrpSpPr>
          <p:cNvPr id="9" name="Group 8">
            <a:extLst>
              <a:ext uri="{FF2B5EF4-FFF2-40B4-BE49-F238E27FC236}">
                <a16:creationId xmlns:a16="http://schemas.microsoft.com/office/drawing/2014/main" id="{9C748D45-CC3D-482D-FF76-DAB0D01533FF}"/>
              </a:ext>
            </a:extLst>
          </p:cNvPr>
          <p:cNvGrpSpPr/>
          <p:nvPr/>
        </p:nvGrpSpPr>
        <p:grpSpPr>
          <a:xfrm>
            <a:off x="10281546" y="3060878"/>
            <a:ext cx="1837386" cy="1338942"/>
            <a:chOff x="968829" y="2122714"/>
            <a:chExt cx="10058400" cy="4212772"/>
          </a:xfrm>
        </p:grpSpPr>
        <p:grpSp>
          <p:nvGrpSpPr>
            <p:cNvPr id="10" name="Group 9">
              <a:extLst>
                <a:ext uri="{FF2B5EF4-FFF2-40B4-BE49-F238E27FC236}">
                  <a16:creationId xmlns:a16="http://schemas.microsoft.com/office/drawing/2014/main" id="{08D75B00-57F9-33D8-B1D7-E7EDE0A41287}"/>
                </a:ext>
              </a:extLst>
            </p:cNvPr>
            <p:cNvGrpSpPr/>
            <p:nvPr/>
          </p:nvGrpSpPr>
          <p:grpSpPr>
            <a:xfrm>
              <a:off x="968829" y="2122714"/>
              <a:ext cx="10058400" cy="4212772"/>
              <a:chOff x="968829" y="2122714"/>
              <a:chExt cx="10058400" cy="4212772"/>
            </a:xfrm>
          </p:grpSpPr>
          <p:sp>
            <p:nvSpPr>
              <p:cNvPr id="31" name="Oval 30">
                <a:extLst>
                  <a:ext uri="{FF2B5EF4-FFF2-40B4-BE49-F238E27FC236}">
                    <a16:creationId xmlns:a16="http://schemas.microsoft.com/office/drawing/2014/main" id="{43FFF91A-DCEE-2C66-57A5-2A3FEF03F718}"/>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64B8F556-6E11-73B7-B282-92ABFCD00B7B}"/>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A05313F-B851-D93F-FB1B-BA98E49A907C}"/>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081EC35-443B-C7FF-18BA-A5E1ABA6615A}"/>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706C1DE-8DEE-4E9D-F173-898ADAABACA3}"/>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3629EC9-0B14-2AB5-CB23-5D9117E8E2BD}"/>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5A9FA64-7A8D-D9B4-BB2C-2566EF56D6CE}"/>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58372A4-6036-F6C7-D98C-1C3139B1F6F5}"/>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E1E7D0A-70E8-9CA4-229A-B11607E30DF6}"/>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579915D-C831-8D20-CBFD-363C224CBED2}"/>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2B11063-93A9-E44E-F4D0-D3ACA25FBB2B}"/>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9BB9CBEE-D05F-983E-D42A-0EDE05791F4F}"/>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CC854D5-0CD5-E0F3-5812-20D17E847BF9}"/>
                  </a:ext>
                </a:extLst>
              </p:cNvPr>
              <p:cNvCxnSpPr>
                <a:cxnSpLocks/>
                <a:endCxn id="38"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89B7BBB-115B-88A8-6362-07FDEC241908}"/>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1ED058EF-EB14-FFE9-28AC-7BD4506B8A70}"/>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83232B7-B419-B2BE-8046-473A19DB339B}"/>
                  </a:ext>
                </a:extLst>
              </p:cNvPr>
              <p:cNvCxnSpPr>
                <a:cxnSpLocks/>
                <a:endCxn id="35"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C2F283C-9C93-685E-D19A-B47E8DA743D8}"/>
                  </a:ext>
                </a:extLst>
              </p:cNvPr>
              <p:cNvCxnSpPr>
                <a:stCxn id="40" idx="4"/>
                <a:endCxn id="36"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B4CC980-D854-E03A-D10E-7F699DC05DC3}"/>
                  </a:ext>
                </a:extLst>
              </p:cNvPr>
              <p:cNvCxnSpPr>
                <a:stCxn id="31"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4CB618B-7483-194B-7414-255F5B1525A7}"/>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2C00AC3-4832-5628-8752-A77B62C7E563}"/>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0B0D83B-265E-63BF-9D96-8502A8FE5FCA}"/>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B36735B-F93A-BE51-168E-DBDBCD595A14}"/>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AD753AB-5711-C8C4-A7D1-31D4C0E0D283}"/>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1C34D01-9DB5-F8D4-D116-C7A6A19CF010}"/>
                  </a:ext>
                </a:extLst>
              </p:cNvPr>
              <p:cNvCxnSpPr>
                <a:stCxn id="39"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5258150-9A35-2F6F-9242-23311A74717C}"/>
                  </a:ext>
                </a:extLst>
              </p:cNvPr>
              <p:cNvCxnSpPr>
                <a:stCxn id="39"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AAEF32A-BAA0-C110-EE71-A48F3197E580}"/>
                  </a:ext>
                </a:extLst>
              </p:cNvPr>
              <p:cNvCxnSpPr>
                <a:endCxn id="34"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A615267-3940-7C33-3E17-86DC9EBEA920}"/>
                  </a:ext>
                </a:extLst>
              </p:cNvPr>
              <p:cNvCxnSpPr>
                <a:endCxn id="35"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997952F-1954-11C0-BF1F-1FD10942DD8A}"/>
                  </a:ext>
                </a:extLst>
              </p:cNvPr>
              <p:cNvCxnSpPr>
                <a:cxnSpLocks/>
                <a:endCxn id="33"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63E27513-70E0-2DB6-49E2-727EBA617F89}"/>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D045E2E-7234-2A25-8AFA-185ED0668200}"/>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2F04F79-4A95-D743-18E0-6853DFD984E0}"/>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937CB77-AED4-C83C-F918-96E25E9FF55B}"/>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C0915E6C-8792-2D34-C400-243CD494335F}"/>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0A28187-2AC3-2F89-159C-3D169F7E7975}"/>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35FADD2-6479-9999-6B1E-2D536EC98439}"/>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0745F83-EA29-164A-C695-3D2350DA3F4F}"/>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05C3EC1-49C9-B397-B6F3-3065823BEB65}"/>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3ACE31F-D387-E0A3-353E-F9BA30B8EA6F}"/>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807C2C4-969C-5DCF-3E6C-AEE9F0E132A6}"/>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AA824B2-AC7A-79B8-D2EA-0EF6ADE99B32}"/>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4C8E6F0-C471-F283-4FCC-EFF027DE1D1C}"/>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F19BAFA-D02B-E116-4555-3B1E45FE1F9E}"/>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A888F09-4CA5-C4C6-CC4E-2EA450CC7810}"/>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8B508C4-0C8B-3042-D179-3268B1B66387}"/>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5F16014-8AA5-686D-0E79-DBA72D92AF8D}"/>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FF5D791D-8F69-DC31-FDD9-52C414C23CF3}"/>
                  </a:ext>
                </a:extLst>
              </p:cNvPr>
              <p:cNvCxnSpPr>
                <a:endCxn id="35"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891F80FA-45DD-3591-4EEB-AA43D131DEC5}"/>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E972DA28-79A5-4517-07AF-57F9F68F908A}"/>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B953F49-555E-76AB-F4D0-4E644D24426D}"/>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C92B698-F69F-9FA6-7175-7C58A3FB8CF9}"/>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EAB810F-4C28-D6BF-3A20-2144D8CED727}"/>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2029754-A7DB-2A0F-5F13-144A5234681F}"/>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2223D6EB-E383-B718-3842-95A4B3C93C37}"/>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50B019-8E31-BB0D-FC65-96E580D65793}"/>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80B48A7-FF5E-4183-8BDA-F863A6E47579}"/>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C2874A58-5286-BF0D-33F3-01CD21BC17A4}"/>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4AD9573-14B8-7AFB-DEC9-8057378134BA}"/>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1BDCF84-AAFC-6C78-C2F6-A2972B8256B9}"/>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5942470-0F7D-1CA3-048A-B7F659685068}"/>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5AC526E-3BEC-E162-AA3F-EC72D69ED8FF}"/>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5B856746-0087-A514-4012-93972DA1F4D9}"/>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87BD46E7-6F8C-6A2B-7348-00D802F54B50}"/>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13E89637-7074-D86A-14BE-B660B33ECE29}"/>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FEFC6EC-9A0C-FF5C-171D-6C966472F709}"/>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0B0518EB-37FB-26FA-2EEC-BD8314F460CD}"/>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305E9AB-6C1A-6EC7-899A-42ABB3107001}"/>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70300260-5ED3-1E74-5F7A-53713A1B8592}"/>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93F6910C-D5CB-5F0F-5D02-70184BF2638D}"/>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FF6435E1-AC16-8D8C-85DF-BEE04FCD57DC}"/>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FCDBFA9-0BC6-4CDB-AA3C-4E834A09C5C3}"/>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AA761F6-88C8-AF6D-1445-8516CFE50C20}"/>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B33C01F-929E-AD48-5E39-B97596DFFCAF}"/>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89293C7-3315-5FC0-DEB4-3CF40DFEB738}"/>
                  </a:ext>
                </a:extLst>
              </p:cNvPr>
              <p:cNvCxnSpPr>
                <a:stCxn id="41"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A0566BC2-994B-941D-67F4-4871ED4F77C2}"/>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232F884A-5C2D-C04D-46DC-329BC381BEB6}"/>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561F96C2-7F7E-E383-D459-341799E399AA}"/>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 name="Straight Connector 106">
                <a:extLst>
                  <a:ext uri="{FF2B5EF4-FFF2-40B4-BE49-F238E27FC236}">
                    <a16:creationId xmlns:a16="http://schemas.microsoft.com/office/drawing/2014/main" id="{2883614A-0662-1E3F-D091-1C6F5E7C5C79}"/>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6588C5C4-C643-23B8-A8FF-9CBBBD79A40A}"/>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BBA4D1B7-FA82-DFAA-443D-FBC58411CDA9}"/>
                  </a:ext>
                </a:extLst>
              </p:cNvPr>
              <p:cNvCxnSpPr>
                <a:endCxn id="36"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4BC26DF-8BCF-7090-D6E8-79628AA5E01D}"/>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C52BF4B9-8FAF-C840-75C2-AEB4CC3F2949}"/>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2AA79727-8D3D-F662-149C-BBD684A571BC}"/>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ABE3458E-12C2-5459-9B3C-0890A944EB62}"/>
                  </a:ext>
                </a:extLst>
              </p:cNvPr>
              <p:cNvCxnSpPr>
                <a:stCxn id="106"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DAC85194-BCBD-EEE1-BB86-470862EE75CB}"/>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6FCBBBF-63EC-E58C-4F8A-2660288260B2}"/>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00DDBA71-0A9F-7107-B8CB-87C6E5C691A4}"/>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E532E963-19C2-C084-DCE9-7C87893D0E33}"/>
                  </a:ext>
                </a:extLst>
              </p:cNvPr>
              <p:cNvCxnSpPr>
                <a:stCxn id="106"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EA0F2B8C-3093-2DCE-2E39-0C81A31710E3}"/>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51D5D904-300A-EAF4-9D92-4879FB4BC809}"/>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F8389814-B2FE-60B6-D027-ACC1C8E1B690}"/>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8805F61-B2F4-ED8B-9A41-D33E4BF406F5}"/>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A743EB58-18BC-D834-4387-6F04C2203736}"/>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840E5DFA-EB78-D226-B3AA-18CAB8AB9D23}"/>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009037AB-3910-C457-3C2A-1AD30893A136}"/>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C13A97B-018D-6527-0359-126A78BE44C5}"/>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40A00618-970D-806C-ABFB-1748C3F7394C}"/>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93F7817D-7F88-1059-3C49-7D9ECA18493A}"/>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32EE579B-C53F-D960-FF8E-2EF9DF9EEAFB}"/>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75AEAC7D-6E65-4CCE-7272-F9811BD663A7}"/>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id="{5033D34E-93C6-C422-39B2-E6CCB5060445}"/>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0982036-C3F7-FED1-4E11-881741F327BF}"/>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BE081DF-15BD-41FC-A97A-55F9293456AE}"/>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BBED4AA-9B14-9F04-C9EB-910B18F3E179}"/>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E179377-85C2-50E6-87CD-1DE16937BA78}"/>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EC19784-5640-D648-FA27-90084D4ABD88}"/>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C8E5569-0EB0-CCC1-DBB0-24C97B18F81B}"/>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BE847E-DAEC-18EE-6333-FE9C903599C5}"/>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6FF12A5-33AE-480A-8FE6-0290063C2BDB}"/>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087347C-0E5E-3AB8-3603-D2E8FA24A9CE}"/>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BC378DC-7E00-2D41-9190-6D46159ED948}"/>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3374D8E-8FD5-4387-3610-0FEDD2CF8E9F}"/>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0" name="TextBox 129">
            <a:extLst>
              <a:ext uri="{FF2B5EF4-FFF2-40B4-BE49-F238E27FC236}">
                <a16:creationId xmlns:a16="http://schemas.microsoft.com/office/drawing/2014/main" id="{E1B5D66E-1FC4-4FDB-8329-453986D2A661}"/>
              </a:ext>
            </a:extLst>
          </p:cNvPr>
          <p:cNvSpPr txBox="1"/>
          <p:nvPr/>
        </p:nvSpPr>
        <p:spPr>
          <a:xfrm>
            <a:off x="1604665" y="4410262"/>
            <a:ext cx="3964875" cy="892552"/>
          </a:xfrm>
          <a:prstGeom prst="rect">
            <a:avLst/>
          </a:prstGeom>
          <a:noFill/>
        </p:spPr>
        <p:txBody>
          <a:bodyPr wrap="square" rtlCol="0">
            <a:spAutoFit/>
          </a:bodyPr>
          <a:lstStyle/>
          <a:p>
            <a:pPr marL="342000" indent="-342000">
              <a:buFont typeface="Arial" panose="020B0604020202020204" pitchFamily="34" charset="0"/>
              <a:buChar char="•"/>
            </a:pPr>
            <a:r>
              <a:rPr lang="en-GB" sz="2600" dirty="0"/>
              <a:t>Understands its </a:t>
            </a:r>
            <a:r>
              <a:rPr lang="en-GB" sz="2600" i="1" dirty="0"/>
              <a:t>own meaning </a:t>
            </a:r>
            <a:r>
              <a:rPr lang="en-GB" sz="2600" dirty="0"/>
              <a:t>of its </a:t>
            </a:r>
            <a:r>
              <a:rPr lang="en-GB" sz="2600" i="1" dirty="0"/>
              <a:t>own data</a:t>
            </a:r>
          </a:p>
        </p:txBody>
      </p:sp>
      <p:sp>
        <p:nvSpPr>
          <p:cNvPr id="131" name="TextBox 130">
            <a:extLst>
              <a:ext uri="{FF2B5EF4-FFF2-40B4-BE49-F238E27FC236}">
                <a16:creationId xmlns:a16="http://schemas.microsoft.com/office/drawing/2014/main" id="{4824682F-12AF-B334-DAFB-9907A9ACCBD8}"/>
              </a:ext>
            </a:extLst>
          </p:cNvPr>
          <p:cNvSpPr txBox="1"/>
          <p:nvPr/>
        </p:nvSpPr>
        <p:spPr>
          <a:xfrm>
            <a:off x="6952130" y="4374335"/>
            <a:ext cx="3940629" cy="892552"/>
          </a:xfrm>
          <a:prstGeom prst="rect">
            <a:avLst/>
          </a:prstGeom>
          <a:noFill/>
        </p:spPr>
        <p:txBody>
          <a:bodyPr wrap="square" rtlCol="0">
            <a:spAutoFit/>
          </a:bodyPr>
          <a:lstStyle/>
          <a:p>
            <a:pPr marL="342000" indent="-342000">
              <a:buFont typeface="Arial" panose="020B0604020202020204" pitchFamily="34" charset="0"/>
              <a:buChar char="•"/>
            </a:pPr>
            <a:r>
              <a:rPr lang="en-GB" sz="2600" i="1" dirty="0"/>
              <a:t>Appears </a:t>
            </a:r>
            <a:r>
              <a:rPr lang="en-GB" sz="2600" dirty="0"/>
              <a:t>to understand the meaning of its data</a:t>
            </a:r>
          </a:p>
        </p:txBody>
      </p:sp>
      <p:sp>
        <p:nvSpPr>
          <p:cNvPr id="18" name="Footer Placeholder 17">
            <a:extLst>
              <a:ext uri="{FF2B5EF4-FFF2-40B4-BE49-F238E27FC236}">
                <a16:creationId xmlns:a16="http://schemas.microsoft.com/office/drawing/2014/main" id="{B8113B44-4CD3-CC60-0685-E54C848819FE}"/>
              </a:ext>
            </a:extLst>
          </p:cNvPr>
          <p:cNvSpPr>
            <a:spLocks noGrp="1"/>
          </p:cNvSpPr>
          <p:nvPr>
            <p:ph type="ftr" sz="quarter" idx="11"/>
          </p:nvPr>
        </p:nvSpPr>
        <p:spPr/>
        <p:txBody>
          <a:bodyPr/>
          <a:lstStyle/>
          <a:p>
            <a:r>
              <a:rPr lang="en-GB"/>
              <a:t>© Charles Symons 2025</a:t>
            </a:r>
          </a:p>
        </p:txBody>
      </p:sp>
      <p:sp>
        <p:nvSpPr>
          <p:cNvPr id="19" name="Slide Number Placeholder 18">
            <a:extLst>
              <a:ext uri="{FF2B5EF4-FFF2-40B4-BE49-F238E27FC236}">
                <a16:creationId xmlns:a16="http://schemas.microsoft.com/office/drawing/2014/main" id="{7E5F4524-F0DB-2716-AAF8-8CF40FD91924}"/>
              </a:ext>
            </a:extLst>
          </p:cNvPr>
          <p:cNvSpPr>
            <a:spLocks noGrp="1"/>
          </p:cNvSpPr>
          <p:nvPr>
            <p:ph type="sldNum" sz="quarter" idx="12"/>
          </p:nvPr>
        </p:nvSpPr>
        <p:spPr/>
        <p:txBody>
          <a:bodyPr/>
          <a:lstStyle/>
          <a:p>
            <a:fld id="{2AFE9A9F-CCF6-4A2F-ACF7-AEB66D722B6E}" type="slidenum">
              <a:rPr lang="en-GB" smtClean="0"/>
              <a:t>15</a:t>
            </a:fld>
            <a:endParaRPr lang="en-GB"/>
          </a:p>
        </p:txBody>
      </p:sp>
    </p:spTree>
    <p:extLst>
      <p:ext uri="{BB962C8B-B14F-4D97-AF65-F5344CB8AC3E}">
        <p14:creationId xmlns:p14="http://schemas.microsoft.com/office/powerpoint/2010/main" val="19809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P spid="16" grpId="0"/>
      <p:bldP spid="26" grpId="0"/>
      <p:bldP spid="21" grpId="0"/>
      <p:bldP spid="130" grpId="0"/>
      <p:bldP spid="1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590A9F-DC40-2B87-4CCA-C0E50A8FCAA1}"/>
              </a:ext>
            </a:extLst>
          </p:cNvPr>
          <p:cNvSpPr>
            <a:spLocks noGrp="1"/>
          </p:cNvSpPr>
          <p:nvPr>
            <p:ph type="title"/>
          </p:nvPr>
        </p:nvSpPr>
        <p:spPr>
          <a:xfrm>
            <a:off x="2473110" y="314424"/>
            <a:ext cx="9566490" cy="1325563"/>
          </a:xfrm>
        </p:spPr>
        <p:txBody>
          <a:bodyPr/>
          <a:lstStyle/>
          <a:p>
            <a:r>
              <a:rPr lang="en-GB" dirty="0"/>
              <a:t>Some LLM Fallibilities (Output = ‘AI Slop’)</a:t>
            </a:r>
          </a:p>
        </p:txBody>
      </p:sp>
      <p:sp>
        <p:nvSpPr>
          <p:cNvPr id="10" name="TextBox 9">
            <a:extLst>
              <a:ext uri="{FF2B5EF4-FFF2-40B4-BE49-F238E27FC236}">
                <a16:creationId xmlns:a16="http://schemas.microsoft.com/office/drawing/2014/main" id="{06260C7C-6FF3-75E5-CD0C-C3FB20445999}"/>
              </a:ext>
            </a:extLst>
          </p:cNvPr>
          <p:cNvSpPr txBox="1"/>
          <p:nvPr/>
        </p:nvSpPr>
        <p:spPr>
          <a:xfrm>
            <a:off x="558954" y="1856039"/>
            <a:ext cx="3774327" cy="1323439"/>
          </a:xfrm>
          <a:prstGeom prst="rect">
            <a:avLst/>
          </a:prstGeom>
          <a:noFill/>
        </p:spPr>
        <p:txBody>
          <a:bodyPr wrap="square" rtlCol="0">
            <a:spAutoFit/>
          </a:bodyPr>
          <a:lstStyle/>
          <a:p>
            <a:pPr algn="ctr"/>
            <a:r>
              <a:rPr lang="en-GB" sz="4000" b="1" dirty="0">
                <a:solidFill>
                  <a:srgbClr val="FF0000"/>
                </a:solidFill>
              </a:rPr>
              <a:t>Lacks basic common sense</a:t>
            </a:r>
          </a:p>
        </p:txBody>
      </p:sp>
      <p:sp>
        <p:nvSpPr>
          <p:cNvPr id="11" name="TextBox 10">
            <a:extLst>
              <a:ext uri="{FF2B5EF4-FFF2-40B4-BE49-F238E27FC236}">
                <a16:creationId xmlns:a16="http://schemas.microsoft.com/office/drawing/2014/main" id="{37B698EB-E48A-DDE8-357E-13FD5690D123}"/>
              </a:ext>
            </a:extLst>
          </p:cNvPr>
          <p:cNvSpPr txBox="1"/>
          <p:nvPr/>
        </p:nvSpPr>
        <p:spPr>
          <a:xfrm rot="900000">
            <a:off x="2252056" y="3961353"/>
            <a:ext cx="2743200" cy="1200329"/>
          </a:xfrm>
          <a:prstGeom prst="rect">
            <a:avLst/>
          </a:prstGeom>
          <a:noFill/>
        </p:spPr>
        <p:txBody>
          <a:bodyPr wrap="square" rtlCol="0">
            <a:spAutoFit/>
          </a:bodyPr>
          <a:lstStyle/>
          <a:p>
            <a:pPr algn="ctr"/>
            <a:r>
              <a:rPr lang="en-GB" sz="3600" b="1" dirty="0">
                <a:solidFill>
                  <a:srgbClr val="CC3300"/>
                </a:solidFill>
              </a:rPr>
              <a:t>Can’t do arithmetic</a:t>
            </a:r>
          </a:p>
        </p:txBody>
      </p:sp>
      <p:sp>
        <p:nvSpPr>
          <p:cNvPr id="2" name="TextBox 1">
            <a:extLst>
              <a:ext uri="{FF2B5EF4-FFF2-40B4-BE49-F238E27FC236}">
                <a16:creationId xmlns:a16="http://schemas.microsoft.com/office/drawing/2014/main" id="{6A5A7D8C-FC5B-4D53-14A0-5E4E788DDB48}"/>
              </a:ext>
            </a:extLst>
          </p:cNvPr>
          <p:cNvSpPr txBox="1"/>
          <p:nvPr/>
        </p:nvSpPr>
        <p:spPr>
          <a:xfrm rot="840000">
            <a:off x="5028339" y="1631070"/>
            <a:ext cx="2383971" cy="1446550"/>
          </a:xfrm>
          <a:prstGeom prst="rect">
            <a:avLst/>
          </a:prstGeom>
          <a:noFill/>
        </p:spPr>
        <p:txBody>
          <a:bodyPr wrap="square" rtlCol="0">
            <a:spAutoFit/>
          </a:bodyPr>
          <a:lstStyle/>
          <a:p>
            <a:pPr algn="ctr"/>
            <a:r>
              <a:rPr lang="en-GB" sz="4400" b="1" dirty="0">
                <a:solidFill>
                  <a:srgbClr val="FF0000"/>
                </a:solidFill>
              </a:rPr>
              <a:t>Wrong (GIGO)</a:t>
            </a:r>
            <a:endParaRPr lang="en-GB" sz="4000" b="1" dirty="0">
              <a:solidFill>
                <a:srgbClr val="FF0000"/>
              </a:solidFill>
            </a:endParaRPr>
          </a:p>
        </p:txBody>
      </p:sp>
      <p:sp>
        <p:nvSpPr>
          <p:cNvPr id="6" name="TextBox 5">
            <a:extLst>
              <a:ext uri="{FF2B5EF4-FFF2-40B4-BE49-F238E27FC236}">
                <a16:creationId xmlns:a16="http://schemas.microsoft.com/office/drawing/2014/main" id="{5EE5A101-C9D1-A11F-0EF9-28EDE9698002}"/>
              </a:ext>
            </a:extLst>
          </p:cNvPr>
          <p:cNvSpPr txBox="1"/>
          <p:nvPr/>
        </p:nvSpPr>
        <p:spPr>
          <a:xfrm>
            <a:off x="8444912" y="4329311"/>
            <a:ext cx="3248698" cy="1323439"/>
          </a:xfrm>
          <a:prstGeom prst="rect">
            <a:avLst/>
          </a:prstGeom>
          <a:noFill/>
        </p:spPr>
        <p:txBody>
          <a:bodyPr wrap="square" rtlCol="0">
            <a:spAutoFit/>
          </a:bodyPr>
          <a:lstStyle/>
          <a:p>
            <a:pPr algn="ctr"/>
            <a:r>
              <a:rPr lang="en-GB" sz="4000" b="1" dirty="0">
                <a:solidFill>
                  <a:srgbClr val="FF0066"/>
                </a:solidFill>
              </a:rPr>
              <a:t>Faked or Fraudulent</a:t>
            </a:r>
          </a:p>
        </p:txBody>
      </p:sp>
      <p:sp>
        <p:nvSpPr>
          <p:cNvPr id="7" name="TextBox 6">
            <a:extLst>
              <a:ext uri="{FF2B5EF4-FFF2-40B4-BE49-F238E27FC236}">
                <a16:creationId xmlns:a16="http://schemas.microsoft.com/office/drawing/2014/main" id="{57643034-7F14-488F-FF76-84DF3EACD32B}"/>
              </a:ext>
            </a:extLst>
          </p:cNvPr>
          <p:cNvSpPr txBox="1"/>
          <p:nvPr/>
        </p:nvSpPr>
        <p:spPr>
          <a:xfrm rot="-1020000">
            <a:off x="5245201" y="3457529"/>
            <a:ext cx="2743200" cy="1938992"/>
          </a:xfrm>
          <a:prstGeom prst="rect">
            <a:avLst/>
          </a:prstGeom>
          <a:noFill/>
        </p:spPr>
        <p:txBody>
          <a:bodyPr wrap="square" rtlCol="0">
            <a:spAutoFit/>
          </a:bodyPr>
          <a:lstStyle/>
          <a:p>
            <a:pPr algn="ctr"/>
            <a:r>
              <a:rPr lang="en-GB" sz="4000" b="1" dirty="0">
                <a:solidFill>
                  <a:schemeClr val="accent6">
                    <a:lumMod val="50000"/>
                  </a:schemeClr>
                </a:solidFill>
              </a:rPr>
              <a:t>Over-tendency to please</a:t>
            </a:r>
          </a:p>
        </p:txBody>
      </p:sp>
      <p:sp>
        <p:nvSpPr>
          <p:cNvPr id="8" name="TextBox 7">
            <a:extLst>
              <a:ext uri="{FF2B5EF4-FFF2-40B4-BE49-F238E27FC236}">
                <a16:creationId xmlns:a16="http://schemas.microsoft.com/office/drawing/2014/main" id="{6010F8A5-419B-8181-9046-736F520AB9C3}"/>
              </a:ext>
            </a:extLst>
          </p:cNvPr>
          <p:cNvSpPr txBox="1"/>
          <p:nvPr/>
        </p:nvSpPr>
        <p:spPr>
          <a:xfrm>
            <a:off x="267282" y="3572158"/>
            <a:ext cx="1666710" cy="2123658"/>
          </a:xfrm>
          <a:prstGeom prst="rect">
            <a:avLst/>
          </a:prstGeom>
          <a:noFill/>
        </p:spPr>
        <p:txBody>
          <a:bodyPr wrap="square" rtlCol="0">
            <a:spAutoFit/>
          </a:bodyPr>
          <a:lstStyle/>
          <a:p>
            <a:pPr algn="ctr"/>
            <a:r>
              <a:rPr lang="en-GB" sz="44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Hallu</a:t>
            </a:r>
            <a:r>
              <a:rPr lang="en-GB" sz="44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rPr>
              <a:t>cinat</a:t>
            </a:r>
            <a:r>
              <a:rPr lang="en-GB" sz="4400" b="1" dirty="0">
                <a:ln w="12700">
                  <a:solidFill>
                    <a:schemeClr val="tx2">
                      <a:lumMod val="75000"/>
                    </a:schemeClr>
                  </a:solidFill>
                  <a:prstDash val="solid"/>
                </a:ln>
                <a:solidFill>
                  <a:srgbClr val="FF0066"/>
                </a:solidFill>
                <a:effectLst>
                  <a:outerShdw dist="38100" dir="2640000" algn="bl" rotWithShape="0">
                    <a:schemeClr val="tx2">
                      <a:lumMod val="75000"/>
                    </a:schemeClr>
                  </a:outerShdw>
                </a:effectLst>
              </a:rPr>
              <a:t>ory</a:t>
            </a:r>
            <a:endParaRPr lang="en-GB" sz="4400" b="1" dirty="0">
              <a:solidFill>
                <a:srgbClr val="FF0066"/>
              </a:solidFill>
            </a:endParaRPr>
          </a:p>
        </p:txBody>
      </p:sp>
      <p:sp>
        <p:nvSpPr>
          <p:cNvPr id="13" name="TextBox 12">
            <a:extLst>
              <a:ext uri="{FF2B5EF4-FFF2-40B4-BE49-F238E27FC236}">
                <a16:creationId xmlns:a16="http://schemas.microsoft.com/office/drawing/2014/main" id="{DE51D0CD-CABC-ACA5-F11F-45203033367D}"/>
              </a:ext>
            </a:extLst>
          </p:cNvPr>
          <p:cNvSpPr txBox="1"/>
          <p:nvPr/>
        </p:nvSpPr>
        <p:spPr>
          <a:xfrm rot="840000">
            <a:off x="8379690" y="3240368"/>
            <a:ext cx="2990273" cy="707886"/>
          </a:xfrm>
          <a:prstGeom prst="rect">
            <a:avLst/>
          </a:prstGeom>
          <a:noFill/>
        </p:spPr>
        <p:txBody>
          <a:bodyPr wrap="square" rtlCol="0">
            <a:spAutoFit/>
          </a:bodyPr>
          <a:lstStyle/>
          <a:p>
            <a:pPr algn="ctr"/>
            <a:r>
              <a:rPr lang="en-GB" sz="4000" b="1" dirty="0">
                <a:solidFill>
                  <a:srgbClr val="808000"/>
                </a:solidFill>
              </a:rPr>
              <a:t>Superficial</a:t>
            </a:r>
            <a:endParaRPr lang="en-GB" sz="3600" b="1" dirty="0">
              <a:solidFill>
                <a:srgbClr val="808000"/>
              </a:solidFill>
            </a:endParaRPr>
          </a:p>
        </p:txBody>
      </p:sp>
      <p:sp>
        <p:nvSpPr>
          <p:cNvPr id="14" name="TextBox 13">
            <a:extLst>
              <a:ext uri="{FF2B5EF4-FFF2-40B4-BE49-F238E27FC236}">
                <a16:creationId xmlns:a16="http://schemas.microsoft.com/office/drawing/2014/main" id="{84F04D33-D363-698E-AB29-9B72594FA73A}"/>
              </a:ext>
            </a:extLst>
          </p:cNvPr>
          <p:cNvSpPr txBox="1"/>
          <p:nvPr/>
        </p:nvSpPr>
        <p:spPr>
          <a:xfrm rot="-780000">
            <a:off x="8503225" y="1683659"/>
            <a:ext cx="2743200" cy="830997"/>
          </a:xfrm>
          <a:prstGeom prst="rect">
            <a:avLst/>
          </a:prstGeom>
          <a:noFill/>
        </p:spPr>
        <p:txBody>
          <a:bodyPr wrap="square" rtlCol="0">
            <a:spAutoFit/>
          </a:bodyPr>
          <a:lstStyle/>
          <a:p>
            <a:pPr algn="ctr"/>
            <a:r>
              <a:rPr lang="en-GB" sz="4800" b="1" dirty="0">
                <a:solidFill>
                  <a:srgbClr val="CC3300"/>
                </a:solidFill>
              </a:rPr>
              <a:t>Biased</a:t>
            </a:r>
            <a:endParaRPr lang="en-GB" sz="4400" b="1" dirty="0">
              <a:solidFill>
                <a:srgbClr val="CC3300"/>
              </a:solidFill>
            </a:endParaRPr>
          </a:p>
        </p:txBody>
      </p:sp>
      <p:grpSp>
        <p:nvGrpSpPr>
          <p:cNvPr id="3" name="Group 2">
            <a:extLst>
              <a:ext uri="{FF2B5EF4-FFF2-40B4-BE49-F238E27FC236}">
                <a16:creationId xmlns:a16="http://schemas.microsoft.com/office/drawing/2014/main" id="{2C2FFF47-E997-3D15-6F9E-085118E112F5}"/>
              </a:ext>
            </a:extLst>
          </p:cNvPr>
          <p:cNvGrpSpPr/>
          <p:nvPr/>
        </p:nvGrpSpPr>
        <p:grpSpPr>
          <a:xfrm>
            <a:off x="342206" y="365125"/>
            <a:ext cx="1837386" cy="1338942"/>
            <a:chOff x="968829" y="2122714"/>
            <a:chExt cx="10058400" cy="4212772"/>
          </a:xfrm>
        </p:grpSpPr>
        <p:grpSp>
          <p:nvGrpSpPr>
            <p:cNvPr id="4" name="Group 3">
              <a:extLst>
                <a:ext uri="{FF2B5EF4-FFF2-40B4-BE49-F238E27FC236}">
                  <a16:creationId xmlns:a16="http://schemas.microsoft.com/office/drawing/2014/main" id="{B735BA3C-D772-04A2-D973-5339792E8DF9}"/>
                </a:ext>
              </a:extLst>
            </p:cNvPr>
            <p:cNvGrpSpPr/>
            <p:nvPr/>
          </p:nvGrpSpPr>
          <p:grpSpPr>
            <a:xfrm>
              <a:off x="968829" y="2122714"/>
              <a:ext cx="10058400" cy="4212772"/>
              <a:chOff x="968829" y="2122714"/>
              <a:chExt cx="10058400" cy="4212772"/>
            </a:xfrm>
          </p:grpSpPr>
          <p:sp>
            <p:nvSpPr>
              <p:cNvPr id="25" name="Oval 24">
                <a:extLst>
                  <a:ext uri="{FF2B5EF4-FFF2-40B4-BE49-F238E27FC236}">
                    <a16:creationId xmlns:a16="http://schemas.microsoft.com/office/drawing/2014/main" id="{D8CA3114-A165-20D4-85DC-57E3CABE075C}"/>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A2C130D-C015-C73F-B794-B763E3EAA19E}"/>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B12321F-DC64-01DA-C0C2-C165223EFFD9}"/>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EEB5A9C-B257-7D00-4817-AFBAA3AB99F3}"/>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5D47E4D3-F076-28AF-E8E4-415DB76325A8}"/>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9BA2310-0B03-834B-2935-4FED577D7731}"/>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6B6E6A1-02F8-CE0F-B748-F467F83B0EE8}"/>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D86AF1D-9BB9-1609-BCC1-D6185E930C4B}"/>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644B081-4198-8F83-CFC3-5487AC0CA3D0}"/>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96E728B-1839-693B-5997-07398983DCFA}"/>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22B84A7-A4F7-A8EA-B30A-FE060AF51F89}"/>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A0314C66-F51D-5C73-AB16-FA898D736B93}"/>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923979B-1B46-AC14-1C5D-2FCF21A76235}"/>
                  </a:ext>
                </a:extLst>
              </p:cNvPr>
              <p:cNvCxnSpPr>
                <a:cxnSpLocks/>
                <a:endCxn id="32"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0EC3C13-8164-F523-A830-9F9F35263686}"/>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D3BA073-33AC-2395-AB75-85424B5C237E}"/>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00979BE-24BE-EFFE-4D0D-E165588F43A6}"/>
                  </a:ext>
                </a:extLst>
              </p:cNvPr>
              <p:cNvCxnSpPr>
                <a:cxnSpLocks/>
                <a:endCxn id="29"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8C3E33E-7ED0-E627-8358-D81539549169}"/>
                  </a:ext>
                </a:extLst>
              </p:cNvPr>
              <p:cNvCxnSpPr>
                <a:stCxn id="34" idx="4"/>
                <a:endCxn id="30"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5A0231F-7440-4C93-094C-DA85B38DC9EB}"/>
                  </a:ext>
                </a:extLst>
              </p:cNvPr>
              <p:cNvCxnSpPr>
                <a:stCxn id="25"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915EB43-8D31-B53C-74D8-22C191A699E1}"/>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BAC721F-CE19-3BC2-E76A-E80AFEA7D32F}"/>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C3DE571-D0C7-8E9C-CFE2-D44BC486B017}"/>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0BBCC84-AEE6-580A-E5F0-09A0120CA432}"/>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B327BED-77FE-044C-2E5B-ACF6B6ADF1F5}"/>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B6A33DE-CE66-4165-82F0-6BC0E49DBAE5}"/>
                  </a:ext>
                </a:extLst>
              </p:cNvPr>
              <p:cNvCxnSpPr>
                <a:stCxn id="33"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B0E0001-4A66-1542-6C97-01EC32C9D67E}"/>
                  </a:ext>
                </a:extLst>
              </p:cNvPr>
              <p:cNvCxnSpPr>
                <a:stCxn id="33"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5A2FDF7-34AA-B40E-2FA8-2CA8CE1DC057}"/>
                  </a:ext>
                </a:extLst>
              </p:cNvPr>
              <p:cNvCxnSpPr>
                <a:endCxn id="28"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542D7A4-8624-18C5-0C72-96C8430172F0}"/>
                  </a:ext>
                </a:extLst>
              </p:cNvPr>
              <p:cNvCxnSpPr>
                <a:endCxn id="29"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12F520C-2C42-F98E-7E15-8A3869C284AD}"/>
                  </a:ext>
                </a:extLst>
              </p:cNvPr>
              <p:cNvCxnSpPr>
                <a:cxnSpLocks/>
                <a:endCxn id="27"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FDBDAEE-1408-233A-DC9F-4D50295DE3E3}"/>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7B56D40-4CBB-A150-6538-57F25BE9A92F}"/>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2802039-1A4E-3D98-BF02-63DCE9E3B5BD}"/>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89631928-3E8F-6E8C-1CC8-88029BB8EE44}"/>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DCFAFA42-BF9E-2497-1233-646215F2630C}"/>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6F554588-2D80-61E1-A6E2-143C96B4BD4D}"/>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5FFA58B-940E-03B1-08FC-780F9CB73AC0}"/>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39EA05A-58E0-AAA3-85B0-9C8BEBA0B5BF}"/>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F0FB3E0-DA5C-8819-9074-17CC7D844535}"/>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D3807F8-DCA7-DF5D-67C0-7236FD874B9D}"/>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A7B7CE9-71A2-0B57-C247-DF8BEAC98292}"/>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469CA311-B086-D02E-6ACB-A44E64FEEA4F}"/>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91BB016-BB14-666E-FC14-9BB2E130F649}"/>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6EF955DC-7B79-71D5-9A74-FE9510ACD2B7}"/>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0CFB5FE-84F5-07CB-EBAC-C685BF6335F6}"/>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4214C18-D989-4B2F-ED94-59CEAEC48A8B}"/>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59A9A3D-9727-9472-B004-59D1E21AD6BE}"/>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7A6EFC0-D402-0692-C12B-1A9C0D10F213}"/>
                  </a:ext>
                </a:extLst>
              </p:cNvPr>
              <p:cNvCxnSpPr>
                <a:endCxn id="29"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36604CA-FCB2-6F87-1FA9-D393B1AE479C}"/>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7C328F33-587E-162E-7BB4-7D1D2D66F5DD}"/>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14405ED-D30C-DAEF-DB26-F1DB7E4ED6B4}"/>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DBE115D0-F627-B180-E727-612BDBC4A2F8}"/>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44E3141-C398-C244-0424-F73372353076}"/>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FB17BF3-AFCB-054F-BC2D-31FC66E6418E}"/>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F2F871CF-ADE4-E563-C5E4-97591155B1C0}"/>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08BE6A0-BF73-558E-D39D-421CC89DD057}"/>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13CB40BD-8576-2801-5C89-76A3C3F8A130}"/>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56FA545-7AD4-DBFD-D8AA-C677DDD99246}"/>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8440426-514F-6EF3-90C4-CDE661BB6873}"/>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1D996CA-0D95-6C22-D0BC-005277295383}"/>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27DBFC62-B734-C116-DAB1-AEFCB45393AE}"/>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8F2A14D3-6FC9-9603-7111-1DDE2A89C008}"/>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3775B14D-0439-4589-132E-3E5AEDFA128A}"/>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DF5B649-0111-FE1E-0814-B73D4E1BF6B0}"/>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4625C5E-E674-63B5-50D2-D69FAFD5AC37}"/>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F510B5D-5809-01D7-0490-065C43342A8E}"/>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C251A5B-933D-4363-9F5A-44C3B093474B}"/>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2BEFFA8F-0449-90AD-F41A-691CA396CF77}"/>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EEB12A13-229D-AAAF-87EB-22B9472B7318}"/>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5B263DE6-648A-431B-525B-CDE2B32B62FB}"/>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0DDFB1B0-FC27-DB79-89B2-1B6BB31C007D}"/>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5BC0C4E7-464C-CD0D-DCBE-71264AA5711D}"/>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0D9F090-39BF-B927-A157-0FF295C3B28E}"/>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D655EB4-D84F-6B4C-553D-90F5357ADF08}"/>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5620741-879D-2B8F-BBE9-81F700380912}"/>
                  </a:ext>
                </a:extLst>
              </p:cNvPr>
              <p:cNvCxnSpPr>
                <a:stCxn id="35"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393479B1-4D0D-269D-C3CB-9ABF0E26FD45}"/>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CE99018-BB95-B196-22EF-8C37DD67518B}"/>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100" name="Oval 99">
                <a:extLst>
                  <a:ext uri="{FF2B5EF4-FFF2-40B4-BE49-F238E27FC236}">
                    <a16:creationId xmlns:a16="http://schemas.microsoft.com/office/drawing/2014/main" id="{916FC350-FE0F-606C-2996-00578185B796}"/>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a:extLst>
                  <a:ext uri="{FF2B5EF4-FFF2-40B4-BE49-F238E27FC236}">
                    <a16:creationId xmlns:a16="http://schemas.microsoft.com/office/drawing/2014/main" id="{713C8B7C-06F1-1EA8-C8CD-4AFDFD2C717C}"/>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7A790BD-D800-EFCF-BF40-3532FD9E1B4F}"/>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891EBDB9-0A2B-9E6F-DD77-A3431E7B2DAF}"/>
                  </a:ext>
                </a:extLst>
              </p:cNvPr>
              <p:cNvCxnSpPr>
                <a:endCxn id="30"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4985417F-959C-33AE-A99E-941399BE3DE9}"/>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F7C0D3E7-D1F8-416D-A576-A0A427F4D4D9}"/>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0D1DF6E-2D11-1406-0C65-FC24F9E9631D}"/>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9890D7E-69BE-EF16-B2FD-DBAA85320607}"/>
                  </a:ext>
                </a:extLst>
              </p:cNvPr>
              <p:cNvCxnSpPr>
                <a:stCxn id="100"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062AD9F7-5D3B-3C03-1E1C-69FB177C67BB}"/>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7AA74D85-B860-9AB5-4EDF-7813767AF87A}"/>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BB9ED6FE-E130-093C-0D99-312E2F8EE1F6}"/>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194EF9E5-ADC6-9903-9D4F-C2EEDAF57376}"/>
                  </a:ext>
                </a:extLst>
              </p:cNvPr>
              <p:cNvCxnSpPr>
                <a:stCxn id="100"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C9643306-953E-57E6-4F54-9179A7165B50}"/>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C7424730-AA5A-7FEB-B737-6987430B5349}"/>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EC7D28A7-E06D-C2F8-EF1F-D917D05F3DD1}"/>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3093F16-BFF1-9DF7-12D4-9F88FD8E98A1}"/>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F4C75D92-3003-7490-6F9B-028512AC3D57}"/>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66C781CC-CA97-75DF-FD06-989401FC0588}"/>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C84A12EB-0093-E48F-52BE-27452F3B59CC}"/>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895E42D5-A8AD-135B-7D42-37409697B611}"/>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258D9A33-9D39-6962-52C4-43F9A933C7A2}"/>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926D7891-541E-23AA-26A8-9E38DADC22D1}"/>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488D0006-CCAA-53BA-8A4C-19DB8AB99BD3}"/>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5680B5C9-DD15-1DE2-249A-D91559D9F14A}"/>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 name="Straight Connector 4">
              <a:extLst>
                <a:ext uri="{FF2B5EF4-FFF2-40B4-BE49-F238E27FC236}">
                  <a16:creationId xmlns:a16="http://schemas.microsoft.com/office/drawing/2014/main" id="{211226E8-EC07-C794-2AA9-C0652A436923}"/>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E70464D-F6A6-AF2A-8A85-03A3C6E1B2AE}"/>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3BACCE-7DDA-B4CB-573D-C4DD0FE5FC38}"/>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192FCAC-CD1E-DB17-D3A4-DEB2F2D1AA06}"/>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6A5E021-77D2-3B96-55D5-96DC62A6CEF9}"/>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4A80811-31E2-3B76-89B0-FA97750DED6A}"/>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5513440-36FD-55E6-35D1-81A093D851B6}"/>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417F6E6-7C2F-4E29-E74E-532EB582095C}"/>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1F416D6-3422-7F8A-DC18-C1C36F9878BF}"/>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0F9B814-2841-10EF-0C55-04093BB6FF51}"/>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246457D-F1FF-6B70-0BCD-B6153C457DA0}"/>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295C10B-D58B-4F0D-6D89-A1989383D316}"/>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4" name="TextBox 123">
            <a:extLst>
              <a:ext uri="{FF2B5EF4-FFF2-40B4-BE49-F238E27FC236}">
                <a16:creationId xmlns:a16="http://schemas.microsoft.com/office/drawing/2014/main" id="{56011F54-8CCE-E18B-E891-BAB92B3406CC}"/>
              </a:ext>
            </a:extLst>
          </p:cNvPr>
          <p:cNvSpPr txBox="1"/>
          <p:nvPr/>
        </p:nvSpPr>
        <p:spPr>
          <a:xfrm>
            <a:off x="549774" y="5899981"/>
            <a:ext cx="11341100" cy="707886"/>
          </a:xfrm>
          <a:prstGeom prst="rect">
            <a:avLst/>
          </a:prstGeom>
          <a:noFill/>
        </p:spPr>
        <p:txBody>
          <a:bodyPr wrap="square" rtlCol="0">
            <a:spAutoFit/>
          </a:bodyPr>
          <a:lstStyle/>
          <a:p>
            <a:r>
              <a:rPr lang="en-GB" sz="4000" b="1" dirty="0"/>
              <a:t>LLM Fallibilities can NEVER be 100% eliminated</a:t>
            </a:r>
          </a:p>
        </p:txBody>
      </p:sp>
      <p:sp>
        <p:nvSpPr>
          <p:cNvPr id="125" name="Footer Placeholder 124">
            <a:extLst>
              <a:ext uri="{FF2B5EF4-FFF2-40B4-BE49-F238E27FC236}">
                <a16:creationId xmlns:a16="http://schemas.microsoft.com/office/drawing/2014/main" id="{B4233D26-7447-7408-8D49-1B03BD51D22F}"/>
              </a:ext>
            </a:extLst>
          </p:cNvPr>
          <p:cNvSpPr>
            <a:spLocks noGrp="1"/>
          </p:cNvSpPr>
          <p:nvPr>
            <p:ph type="ftr" sz="quarter" idx="11"/>
          </p:nvPr>
        </p:nvSpPr>
        <p:spPr/>
        <p:txBody>
          <a:bodyPr/>
          <a:lstStyle/>
          <a:p>
            <a:r>
              <a:rPr lang="en-GB"/>
              <a:t>© Charles Symons 2025</a:t>
            </a:r>
          </a:p>
        </p:txBody>
      </p:sp>
      <p:sp>
        <p:nvSpPr>
          <p:cNvPr id="126" name="Slide Number Placeholder 125">
            <a:extLst>
              <a:ext uri="{FF2B5EF4-FFF2-40B4-BE49-F238E27FC236}">
                <a16:creationId xmlns:a16="http://schemas.microsoft.com/office/drawing/2014/main" id="{63C1C49E-57FA-0DEC-9C42-5B3C356D7A2E}"/>
              </a:ext>
            </a:extLst>
          </p:cNvPr>
          <p:cNvSpPr>
            <a:spLocks noGrp="1"/>
          </p:cNvSpPr>
          <p:nvPr>
            <p:ph type="sldNum" sz="quarter" idx="12"/>
          </p:nvPr>
        </p:nvSpPr>
        <p:spPr/>
        <p:txBody>
          <a:bodyPr/>
          <a:lstStyle/>
          <a:p>
            <a:fld id="{2AFE9A9F-CCF6-4A2F-ACF7-AEB66D722B6E}" type="slidenum">
              <a:rPr lang="en-GB" smtClean="0"/>
              <a:t>16</a:t>
            </a:fld>
            <a:endParaRPr lang="en-GB"/>
          </a:p>
        </p:txBody>
      </p:sp>
    </p:spTree>
    <p:extLst>
      <p:ext uri="{BB962C8B-B14F-4D97-AF65-F5344CB8AC3E}">
        <p14:creationId xmlns:p14="http://schemas.microsoft.com/office/powerpoint/2010/main" val="418634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anim calcmode="lin" valueType="num">
                                      <p:cBhvr additive="base">
                                        <p:cTn id="39" dur="500" fill="hold"/>
                                        <p:tgtEl>
                                          <p:spTgt spid="124"/>
                                        </p:tgtEl>
                                        <p:attrNameLst>
                                          <p:attrName>ppt_x</p:attrName>
                                        </p:attrNameLst>
                                      </p:cBhvr>
                                      <p:tavLst>
                                        <p:tav tm="0">
                                          <p:val>
                                            <p:strVal val="#ppt_x"/>
                                          </p:val>
                                        </p:tav>
                                        <p:tav tm="100000">
                                          <p:val>
                                            <p:strVal val="#ppt_x"/>
                                          </p:val>
                                        </p:tav>
                                      </p:tavLst>
                                    </p:anim>
                                    <p:anim calcmode="lin" valueType="num">
                                      <p:cBhvr additive="base">
                                        <p:cTn id="40"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P spid="8" grpId="0"/>
      <p:bldP spid="13" grpId="0"/>
      <p:bldP spid="14" grpId="0"/>
      <p:bldP spid="1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DCF904-5CB1-A67C-D915-F569BA18A577}"/>
              </a:ext>
            </a:extLst>
          </p:cNvPr>
          <p:cNvSpPr>
            <a:spLocks noGrp="1"/>
          </p:cNvSpPr>
          <p:nvPr>
            <p:ph type="title"/>
          </p:nvPr>
        </p:nvSpPr>
        <p:spPr>
          <a:xfrm>
            <a:off x="838200" y="365125"/>
            <a:ext cx="10515600" cy="891139"/>
          </a:xfrm>
        </p:spPr>
        <p:txBody>
          <a:bodyPr/>
          <a:lstStyle/>
          <a:p>
            <a:r>
              <a:rPr lang="en-GB" dirty="0"/>
              <a:t>Let’s summarise where we have got to</a:t>
            </a:r>
          </a:p>
        </p:txBody>
      </p:sp>
      <p:sp>
        <p:nvSpPr>
          <p:cNvPr id="4" name="Content Placeholder 3">
            <a:extLst>
              <a:ext uri="{FF2B5EF4-FFF2-40B4-BE49-F238E27FC236}">
                <a16:creationId xmlns:a16="http://schemas.microsoft.com/office/drawing/2014/main" id="{292F5CBE-0E89-1781-F84C-EACD76EE7AD2}"/>
              </a:ext>
            </a:extLst>
          </p:cNvPr>
          <p:cNvSpPr>
            <a:spLocks noGrp="1"/>
          </p:cNvSpPr>
          <p:nvPr>
            <p:ph idx="1"/>
          </p:nvPr>
        </p:nvSpPr>
        <p:spPr>
          <a:xfrm>
            <a:off x="838200" y="2750519"/>
            <a:ext cx="10278968" cy="3802289"/>
          </a:xfrm>
        </p:spPr>
        <p:txBody>
          <a:bodyPr>
            <a:normAutofit fontScale="92500" lnSpcReduction="10000"/>
          </a:bodyPr>
          <a:lstStyle/>
          <a:p>
            <a:r>
              <a:rPr lang="en-GB" sz="3600" dirty="0"/>
              <a:t>The human brain is </a:t>
            </a:r>
            <a:r>
              <a:rPr lang="en-GB" sz="3600" b="1" dirty="0"/>
              <a:t>quite different from,</a:t>
            </a:r>
            <a:r>
              <a:rPr lang="en-GB" sz="3600" dirty="0"/>
              <a:t> and </a:t>
            </a:r>
            <a:r>
              <a:rPr lang="en-GB" sz="3600" b="1" dirty="0"/>
              <a:t>vastly more intelligent and versatile </a:t>
            </a:r>
            <a:r>
              <a:rPr lang="en-GB" sz="3600" dirty="0"/>
              <a:t>than the most advanced AI systems</a:t>
            </a:r>
          </a:p>
          <a:p>
            <a:r>
              <a:rPr lang="en-GB" sz="3600" dirty="0"/>
              <a:t>AI systems can be very helpful </a:t>
            </a:r>
            <a:r>
              <a:rPr lang="en-GB" sz="3600" b="1" dirty="0"/>
              <a:t>tools</a:t>
            </a:r>
            <a:r>
              <a:rPr lang="en-GB" sz="3600" dirty="0"/>
              <a:t> for humans, with astonishing capabilities</a:t>
            </a:r>
          </a:p>
          <a:p>
            <a:r>
              <a:rPr lang="en-GB" sz="3600" dirty="0"/>
              <a:t>Humans, and LLMs and their Apps are both </a:t>
            </a:r>
            <a:r>
              <a:rPr lang="en-GB" sz="3600" b="1" dirty="0"/>
              <a:t>fallible.</a:t>
            </a:r>
            <a:r>
              <a:rPr lang="en-GB" sz="3600" dirty="0"/>
              <a:t> You shouldn’t always trust either of them</a:t>
            </a:r>
          </a:p>
          <a:p>
            <a:r>
              <a:rPr lang="en-GB" sz="3600" dirty="0"/>
              <a:t>Don’t worry about the very specialized AI tools</a:t>
            </a:r>
          </a:p>
        </p:txBody>
      </p:sp>
      <p:pic>
        <p:nvPicPr>
          <p:cNvPr id="2" name="Picture 1">
            <a:extLst>
              <a:ext uri="{FF2B5EF4-FFF2-40B4-BE49-F238E27FC236}">
                <a16:creationId xmlns:a16="http://schemas.microsoft.com/office/drawing/2014/main" id="{245A4E2A-2424-6A7A-04AF-25E3AA9521EB}"/>
              </a:ext>
            </a:extLst>
          </p:cNvPr>
          <p:cNvPicPr>
            <a:picLocks noChangeAspect="1"/>
          </p:cNvPicPr>
          <p:nvPr/>
        </p:nvPicPr>
        <p:blipFill>
          <a:blip r:embed="rId2"/>
          <a:stretch>
            <a:fillRect/>
          </a:stretch>
        </p:blipFill>
        <p:spPr>
          <a:xfrm>
            <a:off x="3431280" y="1446319"/>
            <a:ext cx="1626041" cy="1086233"/>
          </a:xfrm>
          <a:prstGeom prst="rect">
            <a:avLst/>
          </a:prstGeom>
        </p:spPr>
      </p:pic>
      <p:grpSp>
        <p:nvGrpSpPr>
          <p:cNvPr id="5" name="Group 4">
            <a:extLst>
              <a:ext uri="{FF2B5EF4-FFF2-40B4-BE49-F238E27FC236}">
                <a16:creationId xmlns:a16="http://schemas.microsoft.com/office/drawing/2014/main" id="{C70743D5-26D8-6962-6661-789F6198F4D9}"/>
              </a:ext>
            </a:extLst>
          </p:cNvPr>
          <p:cNvGrpSpPr/>
          <p:nvPr/>
        </p:nvGrpSpPr>
        <p:grpSpPr>
          <a:xfrm>
            <a:off x="6499172" y="1287402"/>
            <a:ext cx="1837386" cy="1338942"/>
            <a:chOff x="968829" y="2122714"/>
            <a:chExt cx="10058400" cy="4212772"/>
          </a:xfrm>
        </p:grpSpPr>
        <p:grpSp>
          <p:nvGrpSpPr>
            <p:cNvPr id="6" name="Group 5">
              <a:extLst>
                <a:ext uri="{FF2B5EF4-FFF2-40B4-BE49-F238E27FC236}">
                  <a16:creationId xmlns:a16="http://schemas.microsoft.com/office/drawing/2014/main" id="{647770C4-73A9-B0F0-4147-0F7DE58ACBEC}"/>
                </a:ext>
              </a:extLst>
            </p:cNvPr>
            <p:cNvGrpSpPr/>
            <p:nvPr/>
          </p:nvGrpSpPr>
          <p:grpSpPr>
            <a:xfrm>
              <a:off x="968829" y="2122714"/>
              <a:ext cx="10058400" cy="4212772"/>
              <a:chOff x="968829" y="2122714"/>
              <a:chExt cx="10058400" cy="4212772"/>
            </a:xfrm>
          </p:grpSpPr>
          <p:sp>
            <p:nvSpPr>
              <p:cNvPr id="19" name="Oval 18">
                <a:extLst>
                  <a:ext uri="{FF2B5EF4-FFF2-40B4-BE49-F238E27FC236}">
                    <a16:creationId xmlns:a16="http://schemas.microsoft.com/office/drawing/2014/main" id="{A8A90547-D90F-31F7-D1C4-FC1A289D40C8}"/>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3DB3828-8A9C-2A06-B7D1-25C23D7FEC2D}"/>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4BCDD0C-705F-691A-179A-70F6348489FD}"/>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360960C-E46F-B520-DB48-642D7DC976E0}"/>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00094DF-6923-4B5C-DD7A-1255B0DE8215}"/>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C9A27B1-D7C4-40F9-1E64-D259E4EF5051}"/>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24E41E0-BE02-9608-3606-4C6F2CF9F8B3}"/>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4635AD6C-4995-8D01-C81B-CC3262114779}"/>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E6F302B-D926-DEA0-4D2A-4FF769A77FDD}"/>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6AEE099-5051-5721-EA6D-DAC827D45860}"/>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214D4C0-6FB6-6B3B-94E7-6D5037CC0AF1}"/>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784CA74-8DEF-2890-D28F-3FFD59C0BDFD}"/>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EEE5C1A-19E1-3BCB-4C88-2D0EA411B6FD}"/>
                  </a:ext>
                </a:extLst>
              </p:cNvPr>
              <p:cNvCxnSpPr>
                <a:cxnSpLocks/>
                <a:endCxn id="26"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E7BA245-F00D-7A3F-1F70-25A31FA29534}"/>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8BE401-AF7A-8F5E-2908-C6B69A988349}"/>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7C9A5D3-0637-183C-F60B-CA20D41F4414}"/>
                  </a:ext>
                </a:extLst>
              </p:cNvPr>
              <p:cNvCxnSpPr>
                <a:cxnSpLocks/>
                <a:endCxn id="23"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5076012-22C8-7D74-CDC1-EAACB6D523AA}"/>
                  </a:ext>
                </a:extLst>
              </p:cNvPr>
              <p:cNvCxnSpPr>
                <a:stCxn id="28" idx="4"/>
                <a:endCxn id="24"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4A387DE-7CF5-D990-1924-9D88A4729F2D}"/>
                  </a:ext>
                </a:extLst>
              </p:cNvPr>
              <p:cNvCxnSpPr>
                <a:stCxn id="19"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7604122-2452-5B54-6A4D-2A1852E3DDBE}"/>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60CF56E-DC51-D514-9C4B-025F780FEECA}"/>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DCE5A02-0289-8AB7-286B-FDEEE5223520}"/>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CAC421F-92F9-82DD-DA78-011EED2BEEE7}"/>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F5247A3-411A-1C6E-F3C8-715270A7461E}"/>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D184C4E-29E0-3190-2154-0479A5A86082}"/>
                  </a:ext>
                </a:extLst>
              </p:cNvPr>
              <p:cNvCxnSpPr>
                <a:stCxn id="27"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5F6F3BD-2230-ADA0-D64A-DBEB28028C41}"/>
                  </a:ext>
                </a:extLst>
              </p:cNvPr>
              <p:cNvCxnSpPr>
                <a:stCxn id="27"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6374A65-834F-48D0-205B-491F4105C79D}"/>
                  </a:ext>
                </a:extLst>
              </p:cNvPr>
              <p:cNvCxnSpPr>
                <a:endCxn id="22"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4FE9FD1-9094-0694-67E2-A655A9D7FEE2}"/>
                  </a:ext>
                </a:extLst>
              </p:cNvPr>
              <p:cNvCxnSpPr>
                <a:endCxn id="23"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14CEBC6-88D4-5BB1-A3DE-9A5112658A95}"/>
                  </a:ext>
                </a:extLst>
              </p:cNvPr>
              <p:cNvCxnSpPr>
                <a:cxnSpLocks/>
                <a:endCxn id="21"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BC2EEB7E-1084-2A7A-41FC-8972BE0B9675}"/>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74F09B0-7C5F-7389-50F3-540CE135DD98}"/>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2D02044-2CE4-7357-3E3C-2CCE8F93CE1D}"/>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646259D-C044-ED06-A5F4-2E10F0849777}"/>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3EBA486-ED9D-001A-569F-173341BDC21D}"/>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FED3530-D795-6D4F-87E9-6F42184830FA}"/>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70E2029A-EF67-83CC-0A3C-3894FF79C63E}"/>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603B777-13AA-7C00-7556-FF21DBFF0EBC}"/>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A8C0E50-6D16-A10B-284E-17A83347D60C}"/>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6B56E2A-F04B-25E0-0782-E5FE9AF08EA1}"/>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BA540FA-BF68-36B1-17A0-48DE6AD1DFB5}"/>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681AD541-8598-6822-CF92-90565AD45532}"/>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DF7E0F8-5123-C0FC-E274-50BB4018BB7D}"/>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0349DF6-0E06-1535-62E7-DB885629846D}"/>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7024998-85EF-6F6D-8E8F-264D99669DA3}"/>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98502A8-78E9-21A5-03D3-3726A1DF1848}"/>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3A3EA1C-C231-F8D5-F875-B6632FC39DC6}"/>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85C6EB4-8556-5EA0-75D5-A88B0101D3D8}"/>
                  </a:ext>
                </a:extLst>
              </p:cNvPr>
              <p:cNvCxnSpPr>
                <a:endCxn id="23"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FB3C4E4-67A8-184A-5C91-F3DCFC1885AA}"/>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AB60C5F1-A505-5134-7CFD-878AC1A71826}"/>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D5ECBBD-F106-5984-31B4-E99F950CDC41}"/>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9ACBE34-60E4-830A-2B76-E9B2A348753E}"/>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4E1E4F3-BBC4-1938-1EE6-8320AA816907}"/>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287648A-05FC-1B02-6D4E-105F5D627E3C}"/>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839317B-8B85-43D5-D55C-D445A87FE340}"/>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B7A05E6-1337-6D26-5643-2797491BE4BA}"/>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E4D1625-B8AD-22E7-DF31-A6A3E91C436D}"/>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AEF3245-28EE-1675-5508-6CAE0B9927E7}"/>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C46A7FF-1572-AE89-E592-37283BC65707}"/>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4918799-47A9-0D67-A40E-960D1E3F82FB}"/>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12B4B60-A602-D085-8167-65FA18FD940A}"/>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97E8C983-4C08-A12F-983E-34FD2A31E156}"/>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7DB731A-B8EA-1364-4CFC-6E235FE861EC}"/>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144F68E-9AC8-3BCA-709F-34C9ADFC363B}"/>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99890C6-C051-C5FF-9B95-A8A15C07212A}"/>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07680DF7-22AA-047F-C3DD-AA6ECD8B6D57}"/>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84DE4C72-835C-C0A5-99E1-9C0105994BE4}"/>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2D323B1-A602-7CF2-2C71-BE30B28D1DEF}"/>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720916D-3E60-7EEB-5B7A-EDBB018957A8}"/>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D05908EB-B455-EF3B-69B5-818856E1DD67}"/>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3368D2D-E329-90BB-3EFD-85B2603C0715}"/>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B3DCA9F-4BF4-9E74-FF17-C85C6F23F45C}"/>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7D0746E2-CBE7-1561-D681-58FDAF5D6BBF}"/>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8E19E09-7752-45BF-0AFC-9FCC06478E41}"/>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E2B635D5-A997-4EA2-405C-4F7CDDF4AB2C}"/>
                  </a:ext>
                </a:extLst>
              </p:cNvPr>
              <p:cNvCxnSpPr>
                <a:stCxn id="29"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4C060E4-5481-DC39-7839-6E8D90FBFEE0}"/>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6AE1DB0D-1091-6F69-ED27-D2CAF0C93CFE}"/>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94" name="Oval 93">
                <a:extLst>
                  <a:ext uri="{FF2B5EF4-FFF2-40B4-BE49-F238E27FC236}">
                    <a16:creationId xmlns:a16="http://schemas.microsoft.com/office/drawing/2014/main" id="{AC6A2B71-F947-21F1-9CDA-A87BFB8CD96D}"/>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0C00F34A-CC52-59ED-5239-675B26CAB9FF}"/>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0156943C-E417-8DB9-6F91-F06245F43218}"/>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E27DF4BB-234D-241B-56F8-61DFB57A398D}"/>
                  </a:ext>
                </a:extLst>
              </p:cNvPr>
              <p:cNvCxnSpPr>
                <a:endCxn id="24"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B7C9EE6-7D04-8044-2274-BDAD70D3AB3C}"/>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8B55124-0EE9-6D4A-8622-ADA437102AB7}"/>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D613911-44F9-C7A0-9E0F-ED04A4302F89}"/>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7FE08BF2-4AA4-D2B3-0F03-6981DAB8A013}"/>
                  </a:ext>
                </a:extLst>
              </p:cNvPr>
              <p:cNvCxnSpPr>
                <a:stCxn id="94"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EB3171B-1AF8-456F-6886-E2E6842B7FD7}"/>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65326CFB-3BA4-2A32-8879-7794430FCB02}"/>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334413D6-D118-2AD5-A1C9-48E196D31110}"/>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E53D3938-D902-CB72-2C69-207A0CA2B9B3}"/>
                  </a:ext>
                </a:extLst>
              </p:cNvPr>
              <p:cNvCxnSpPr>
                <a:stCxn id="94"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52E30A6F-9722-2EE7-5D51-FAB4BBB5C654}"/>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45B33AD-93DC-07CC-E0F2-8368B3A2D4A1}"/>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DA86C990-BC25-BC23-9175-305F81541422}"/>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DDDF78B-0D47-C0C5-1BCB-4577BAE2B5B7}"/>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981F45B5-ACF0-7F46-DECA-567F8AB1A5B7}"/>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A113F67-A53E-27B0-0F69-9FAADCDD2CA8}"/>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A9A7A195-81F3-43AE-A4E5-455B5F9C2A04}"/>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7A58D224-1158-F187-BCA9-423A2E020B63}"/>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33745B0-C0E6-B532-9A57-D0C7BC377978}"/>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666B4DE3-14BE-B5BF-556C-A32E39292280}"/>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2FE14B3-F06B-60C8-7945-07276B169764}"/>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CFCB6751-6237-CAD9-5BC3-B672BD547F0C}"/>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7" name="Straight Connector 6">
              <a:extLst>
                <a:ext uri="{FF2B5EF4-FFF2-40B4-BE49-F238E27FC236}">
                  <a16:creationId xmlns:a16="http://schemas.microsoft.com/office/drawing/2014/main" id="{608BC5FA-F342-F8C5-526C-37E6A0A1BFE7}"/>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335FC3D-3D1E-6753-890F-8C6223CD2FD7}"/>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8816E8-C57B-4E9D-EA5C-DA339E83CCBF}"/>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74B9E42-3378-F87B-A56C-27B1CC0DC2C5}"/>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F01E677-045F-7637-EA70-A16218DE2EC9}"/>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B895804-9D07-3730-FE60-961FE7DB289B}"/>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E89558C-8403-FC1F-6BAB-0BD454A83C84}"/>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B3AAD13-56E0-0C75-CD4C-A7EFC0D35AA3}"/>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7699432-96A9-B4A4-BCF4-C04A29F502CC}"/>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FC70E7-D50B-D5E6-F9DC-49090DA3BD89}"/>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DDEC0A5-F1AA-9047-D514-8B252B65BB05}"/>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71EA978-777F-3B40-E041-FA3FAD4057B4}"/>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8" name="TextBox 117">
            <a:extLst>
              <a:ext uri="{FF2B5EF4-FFF2-40B4-BE49-F238E27FC236}">
                <a16:creationId xmlns:a16="http://schemas.microsoft.com/office/drawing/2014/main" id="{8D8F2B95-F8F5-4982-BBC9-67581ABE9264}"/>
              </a:ext>
            </a:extLst>
          </p:cNvPr>
          <p:cNvSpPr txBox="1"/>
          <p:nvPr/>
        </p:nvSpPr>
        <p:spPr>
          <a:xfrm>
            <a:off x="5437591" y="1621505"/>
            <a:ext cx="794656" cy="646331"/>
          </a:xfrm>
          <a:prstGeom prst="rect">
            <a:avLst/>
          </a:prstGeom>
          <a:noFill/>
        </p:spPr>
        <p:txBody>
          <a:bodyPr wrap="square" rtlCol="0">
            <a:spAutoFit/>
          </a:bodyPr>
          <a:lstStyle/>
          <a:p>
            <a:r>
              <a:rPr lang="en-GB" sz="3600" b="1" dirty="0"/>
              <a:t>vs</a:t>
            </a:r>
            <a:endParaRPr lang="en-GB" sz="3600" dirty="0"/>
          </a:p>
        </p:txBody>
      </p:sp>
      <p:sp>
        <p:nvSpPr>
          <p:cNvPr id="119" name="Footer Placeholder 118">
            <a:extLst>
              <a:ext uri="{FF2B5EF4-FFF2-40B4-BE49-F238E27FC236}">
                <a16:creationId xmlns:a16="http://schemas.microsoft.com/office/drawing/2014/main" id="{0279C7C0-8FE6-93B0-D149-0315EE26040B}"/>
              </a:ext>
            </a:extLst>
          </p:cNvPr>
          <p:cNvSpPr>
            <a:spLocks noGrp="1"/>
          </p:cNvSpPr>
          <p:nvPr>
            <p:ph type="ftr" sz="quarter" idx="11"/>
          </p:nvPr>
        </p:nvSpPr>
        <p:spPr/>
        <p:txBody>
          <a:bodyPr/>
          <a:lstStyle/>
          <a:p>
            <a:r>
              <a:rPr lang="en-GB"/>
              <a:t>© Charles Symons 2025</a:t>
            </a:r>
          </a:p>
        </p:txBody>
      </p:sp>
      <p:sp>
        <p:nvSpPr>
          <p:cNvPr id="120" name="Slide Number Placeholder 119">
            <a:extLst>
              <a:ext uri="{FF2B5EF4-FFF2-40B4-BE49-F238E27FC236}">
                <a16:creationId xmlns:a16="http://schemas.microsoft.com/office/drawing/2014/main" id="{A07DB79F-AACB-6824-49CF-87D826E7B89B}"/>
              </a:ext>
            </a:extLst>
          </p:cNvPr>
          <p:cNvSpPr>
            <a:spLocks noGrp="1"/>
          </p:cNvSpPr>
          <p:nvPr>
            <p:ph type="sldNum" sz="quarter" idx="12"/>
          </p:nvPr>
        </p:nvSpPr>
        <p:spPr/>
        <p:txBody>
          <a:bodyPr/>
          <a:lstStyle/>
          <a:p>
            <a:fld id="{2AFE9A9F-CCF6-4A2F-ACF7-AEB66D722B6E}" type="slidenum">
              <a:rPr lang="en-GB" smtClean="0"/>
              <a:t>17</a:t>
            </a:fld>
            <a:endParaRPr lang="en-GB"/>
          </a:p>
        </p:txBody>
      </p:sp>
    </p:spTree>
    <p:extLst>
      <p:ext uri="{BB962C8B-B14F-4D97-AF65-F5344CB8AC3E}">
        <p14:creationId xmlns:p14="http://schemas.microsoft.com/office/powerpoint/2010/main" val="358936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94144-3922-9E18-4327-EA1C2D4A2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D27E4-4A91-F156-7E2F-D976A812EB05}"/>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8F8C7C95-BE7E-9AF6-97D9-633B46270330}"/>
              </a:ext>
            </a:extLst>
          </p:cNvPr>
          <p:cNvSpPr>
            <a:spLocks noGrp="1"/>
          </p:cNvSpPr>
          <p:nvPr>
            <p:ph idx="1"/>
          </p:nvPr>
        </p:nvSpPr>
        <p:spPr>
          <a:xfrm>
            <a:off x="838200" y="1825625"/>
            <a:ext cx="10515600" cy="3834946"/>
          </a:xfrm>
        </p:spPr>
        <p:txBody>
          <a:bodyPr>
            <a:normAutofit lnSpcReduction="10000"/>
          </a:bodyPr>
          <a:lstStyle/>
          <a:p>
            <a:pPr>
              <a:spcAft>
                <a:spcPts val="1000"/>
              </a:spcAft>
            </a:pPr>
            <a:r>
              <a:rPr lang="en-GB" sz="3200" dirty="0"/>
              <a:t>Some background on AI</a:t>
            </a:r>
          </a:p>
          <a:p>
            <a:pPr>
              <a:spcAft>
                <a:spcPts val="1000"/>
              </a:spcAft>
            </a:pPr>
            <a:r>
              <a:rPr lang="en-GB" sz="3200" dirty="0"/>
              <a:t>Why AI is different and vastly inferior to human intelligence</a:t>
            </a:r>
          </a:p>
          <a:p>
            <a:pPr>
              <a:spcAft>
                <a:spcPts val="1000"/>
              </a:spcAft>
            </a:pPr>
            <a:r>
              <a:rPr lang="en-GB" sz="3200" dirty="0"/>
              <a:t>Real risks of current AI and how to counter them</a:t>
            </a:r>
          </a:p>
          <a:p>
            <a:pPr>
              <a:spcAft>
                <a:spcPts val="1000"/>
              </a:spcAft>
            </a:pPr>
            <a:r>
              <a:rPr lang="en-GB" sz="3200" dirty="0"/>
              <a:t>The wider risks to society that should concern us</a:t>
            </a:r>
          </a:p>
          <a:p>
            <a:pPr>
              <a:spcAft>
                <a:spcPts val="1000"/>
              </a:spcAft>
            </a:pPr>
            <a:r>
              <a:rPr lang="en-GB" sz="3200" dirty="0"/>
              <a:t>Summary and Conclusions</a:t>
            </a:r>
          </a:p>
          <a:p>
            <a:endParaRPr lang="en-GB" dirty="0"/>
          </a:p>
        </p:txBody>
      </p:sp>
      <p:sp>
        <p:nvSpPr>
          <p:cNvPr id="5" name="Rectangle 4">
            <a:extLst>
              <a:ext uri="{FF2B5EF4-FFF2-40B4-BE49-F238E27FC236}">
                <a16:creationId xmlns:a16="http://schemas.microsoft.com/office/drawing/2014/main" id="{C980986A-E856-C6C5-D9BA-7057FE0E271C}"/>
              </a:ext>
            </a:extLst>
          </p:cNvPr>
          <p:cNvSpPr/>
          <p:nvPr/>
        </p:nvSpPr>
        <p:spPr>
          <a:xfrm>
            <a:off x="707571" y="3429000"/>
            <a:ext cx="9285514" cy="6531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24AE30EC-A7A7-4F89-12B0-1EAA8EFE0949}"/>
              </a:ext>
            </a:extLst>
          </p:cNvPr>
          <p:cNvSpPr>
            <a:spLocks noGrp="1"/>
          </p:cNvSpPr>
          <p:nvPr>
            <p:ph type="ftr" sz="quarter" idx="11"/>
          </p:nvPr>
        </p:nvSpPr>
        <p:spPr/>
        <p:txBody>
          <a:bodyPr/>
          <a:lstStyle/>
          <a:p>
            <a:r>
              <a:rPr lang="en-GB"/>
              <a:t>© Charles Symons 2025</a:t>
            </a:r>
          </a:p>
        </p:txBody>
      </p:sp>
      <p:sp>
        <p:nvSpPr>
          <p:cNvPr id="6" name="Slide Number Placeholder 5">
            <a:extLst>
              <a:ext uri="{FF2B5EF4-FFF2-40B4-BE49-F238E27FC236}">
                <a16:creationId xmlns:a16="http://schemas.microsoft.com/office/drawing/2014/main" id="{633335B8-A4BB-14B5-3CB5-206A5097E5DA}"/>
              </a:ext>
            </a:extLst>
          </p:cNvPr>
          <p:cNvSpPr>
            <a:spLocks noGrp="1"/>
          </p:cNvSpPr>
          <p:nvPr>
            <p:ph type="sldNum" sz="quarter" idx="12"/>
          </p:nvPr>
        </p:nvSpPr>
        <p:spPr/>
        <p:txBody>
          <a:bodyPr/>
          <a:lstStyle/>
          <a:p>
            <a:fld id="{2AFE9A9F-CCF6-4A2F-ACF7-AEB66D722B6E}" type="slidenum">
              <a:rPr lang="en-GB" smtClean="0"/>
              <a:t>18</a:t>
            </a:fld>
            <a:endParaRPr lang="en-GB"/>
          </a:p>
        </p:txBody>
      </p:sp>
    </p:spTree>
    <p:extLst>
      <p:ext uri="{BB962C8B-B14F-4D97-AF65-F5344CB8AC3E}">
        <p14:creationId xmlns:p14="http://schemas.microsoft.com/office/powerpoint/2010/main" val="793820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B5CF-9C38-AD19-A2A5-D2027C8648DC}"/>
              </a:ext>
            </a:extLst>
          </p:cNvPr>
          <p:cNvSpPr>
            <a:spLocks noGrp="1"/>
          </p:cNvSpPr>
          <p:nvPr>
            <p:ph type="title"/>
          </p:nvPr>
        </p:nvSpPr>
        <p:spPr>
          <a:xfrm>
            <a:off x="2427514" y="296642"/>
            <a:ext cx="9709024" cy="1325563"/>
          </a:xfrm>
        </p:spPr>
        <p:txBody>
          <a:bodyPr>
            <a:normAutofit fontScale="90000"/>
          </a:bodyPr>
          <a:lstStyle/>
          <a:p>
            <a:r>
              <a:rPr lang="en-GB" dirty="0"/>
              <a:t>Stay alert to the risks of going on-line, whether for e-mails, web-browsing, using LLMs, etc.</a:t>
            </a:r>
          </a:p>
        </p:txBody>
      </p:sp>
      <p:sp>
        <p:nvSpPr>
          <p:cNvPr id="3" name="Content Placeholder 2">
            <a:extLst>
              <a:ext uri="{FF2B5EF4-FFF2-40B4-BE49-F238E27FC236}">
                <a16:creationId xmlns:a16="http://schemas.microsoft.com/office/drawing/2014/main" id="{D54B0895-89EC-B4B6-B3DB-18D2B3493B48}"/>
              </a:ext>
            </a:extLst>
          </p:cNvPr>
          <p:cNvSpPr>
            <a:spLocks noGrp="1"/>
          </p:cNvSpPr>
          <p:nvPr>
            <p:ph idx="1"/>
          </p:nvPr>
        </p:nvSpPr>
        <p:spPr>
          <a:xfrm>
            <a:off x="696685" y="1790959"/>
            <a:ext cx="11145999" cy="1055915"/>
          </a:xfrm>
        </p:spPr>
        <p:txBody>
          <a:bodyPr>
            <a:normAutofit/>
          </a:bodyPr>
          <a:lstStyle/>
          <a:p>
            <a:pPr marL="514350" indent="-514350">
              <a:buFont typeface="+mj-lt"/>
              <a:buAutoNum type="arabicPeriod"/>
            </a:pPr>
            <a:r>
              <a:rPr lang="en-GB" sz="3200" b="1" dirty="0"/>
              <a:t>Whenever you’re on-line, never forget those security measures you’ve already learned</a:t>
            </a:r>
          </a:p>
          <a:p>
            <a:pPr marL="0" indent="0">
              <a:buNone/>
            </a:pPr>
            <a:endParaRPr lang="en-GB" b="1" dirty="0"/>
          </a:p>
        </p:txBody>
      </p:sp>
      <p:sp>
        <p:nvSpPr>
          <p:cNvPr id="4" name="TextBox 3">
            <a:extLst>
              <a:ext uri="{FF2B5EF4-FFF2-40B4-BE49-F238E27FC236}">
                <a16:creationId xmlns:a16="http://schemas.microsoft.com/office/drawing/2014/main" id="{EB9517E6-6428-D0F4-8F6D-3865B4645786}"/>
              </a:ext>
            </a:extLst>
          </p:cNvPr>
          <p:cNvSpPr txBox="1"/>
          <p:nvPr/>
        </p:nvSpPr>
        <p:spPr>
          <a:xfrm>
            <a:off x="696685" y="3193649"/>
            <a:ext cx="10958632" cy="1077218"/>
          </a:xfrm>
          <a:prstGeom prst="rect">
            <a:avLst/>
          </a:prstGeom>
          <a:noFill/>
        </p:spPr>
        <p:txBody>
          <a:bodyPr wrap="square" rtlCol="0">
            <a:spAutoFit/>
          </a:bodyPr>
          <a:lstStyle/>
          <a:p>
            <a:pPr marL="514350" indent="-514350">
              <a:buFont typeface="+mj-lt"/>
              <a:buAutoNum type="arabicPeriod" startAt="2"/>
            </a:pPr>
            <a:r>
              <a:rPr lang="en-GB" sz="3200" b="1" dirty="0"/>
              <a:t>Do not trust LLMs</a:t>
            </a:r>
            <a:r>
              <a:rPr lang="en-GB" sz="3200" dirty="0"/>
              <a:t> for important decisions without first checking a reliable source, e.g. for health, financial advice</a:t>
            </a:r>
          </a:p>
        </p:txBody>
      </p:sp>
      <p:sp>
        <p:nvSpPr>
          <p:cNvPr id="5" name="TextBox 4">
            <a:extLst>
              <a:ext uri="{FF2B5EF4-FFF2-40B4-BE49-F238E27FC236}">
                <a16:creationId xmlns:a16="http://schemas.microsoft.com/office/drawing/2014/main" id="{BBF3AF36-2A15-862A-C370-FC30A30E8CD5}"/>
              </a:ext>
            </a:extLst>
          </p:cNvPr>
          <p:cNvSpPr txBox="1"/>
          <p:nvPr/>
        </p:nvSpPr>
        <p:spPr>
          <a:xfrm>
            <a:off x="630950" y="4866999"/>
            <a:ext cx="11561049" cy="1077218"/>
          </a:xfrm>
          <a:prstGeom prst="rect">
            <a:avLst/>
          </a:prstGeom>
          <a:noFill/>
        </p:spPr>
        <p:txBody>
          <a:bodyPr wrap="square" rtlCol="0">
            <a:spAutoFit/>
          </a:bodyPr>
          <a:lstStyle/>
          <a:p>
            <a:pPr marL="514350" indent="-514350">
              <a:buFont typeface="+mj-lt"/>
              <a:buAutoNum type="arabicPeriod" startAt="3"/>
            </a:pPr>
            <a:r>
              <a:rPr lang="en-GB" sz="3200" b="1" dirty="0"/>
              <a:t>Be careful what you tell a chatbot or an LLM</a:t>
            </a:r>
            <a:r>
              <a:rPr lang="en-GB" sz="3200" dirty="0"/>
              <a:t> </a:t>
            </a:r>
          </a:p>
          <a:p>
            <a:r>
              <a:rPr lang="en-GB" sz="3200" dirty="0"/>
              <a:t>	</a:t>
            </a:r>
            <a:r>
              <a:rPr lang="en-GB" sz="2800" dirty="0"/>
              <a:t>(They record all your input, and you can’t tell them from a human</a:t>
            </a:r>
            <a:endParaRPr lang="en-GB" sz="3200" dirty="0"/>
          </a:p>
        </p:txBody>
      </p:sp>
      <p:sp>
        <p:nvSpPr>
          <p:cNvPr id="6" name="TextBox 5">
            <a:extLst>
              <a:ext uri="{FF2B5EF4-FFF2-40B4-BE49-F238E27FC236}">
                <a16:creationId xmlns:a16="http://schemas.microsoft.com/office/drawing/2014/main" id="{6DF792ED-17E9-8C45-93B2-6B6A54CC2FAF}"/>
              </a:ext>
            </a:extLst>
          </p:cNvPr>
          <p:cNvSpPr txBox="1"/>
          <p:nvPr/>
        </p:nvSpPr>
        <p:spPr>
          <a:xfrm>
            <a:off x="630951" y="5911982"/>
            <a:ext cx="10515600" cy="584775"/>
          </a:xfrm>
          <a:prstGeom prst="rect">
            <a:avLst/>
          </a:prstGeom>
          <a:noFill/>
        </p:spPr>
        <p:txBody>
          <a:bodyPr wrap="square" rtlCol="0">
            <a:spAutoFit/>
          </a:bodyPr>
          <a:lstStyle/>
          <a:p>
            <a:pPr marL="514350" indent="-514350">
              <a:buFont typeface="+mj-lt"/>
              <a:buAutoNum type="arabicPeriod" startAt="4"/>
            </a:pPr>
            <a:r>
              <a:rPr lang="en-GB" sz="3200" b="1" dirty="0"/>
              <a:t>Pay attention </a:t>
            </a:r>
            <a:r>
              <a:rPr lang="en-GB" sz="3200" dirty="0"/>
              <a:t>to reports of new risks, scams</a:t>
            </a:r>
          </a:p>
        </p:txBody>
      </p:sp>
      <p:sp>
        <p:nvSpPr>
          <p:cNvPr id="7" name="TextBox 6">
            <a:extLst>
              <a:ext uri="{FF2B5EF4-FFF2-40B4-BE49-F238E27FC236}">
                <a16:creationId xmlns:a16="http://schemas.microsoft.com/office/drawing/2014/main" id="{B092E42E-77B8-EA47-9F31-5088B3AC2FC2}"/>
              </a:ext>
            </a:extLst>
          </p:cNvPr>
          <p:cNvSpPr txBox="1"/>
          <p:nvPr/>
        </p:nvSpPr>
        <p:spPr>
          <a:xfrm>
            <a:off x="1206439" y="2731984"/>
            <a:ext cx="10930099" cy="461665"/>
          </a:xfrm>
          <a:prstGeom prst="rect">
            <a:avLst/>
          </a:prstGeom>
          <a:noFill/>
        </p:spPr>
        <p:txBody>
          <a:bodyPr wrap="square" rtlCol="0">
            <a:spAutoFit/>
          </a:bodyPr>
          <a:lstStyle/>
          <a:p>
            <a:r>
              <a:rPr lang="en-GB" sz="2400" b="1" dirty="0"/>
              <a:t>One addition: do not allow LLM’s to access your files or e-mails</a:t>
            </a:r>
          </a:p>
        </p:txBody>
      </p:sp>
      <p:grpSp>
        <p:nvGrpSpPr>
          <p:cNvPr id="8" name="Group 7">
            <a:extLst>
              <a:ext uri="{FF2B5EF4-FFF2-40B4-BE49-F238E27FC236}">
                <a16:creationId xmlns:a16="http://schemas.microsoft.com/office/drawing/2014/main" id="{916EB8A2-6268-C233-22DA-C8940ACA0D4A}"/>
              </a:ext>
            </a:extLst>
          </p:cNvPr>
          <p:cNvGrpSpPr/>
          <p:nvPr/>
        </p:nvGrpSpPr>
        <p:grpSpPr>
          <a:xfrm>
            <a:off x="337459" y="298967"/>
            <a:ext cx="1837386" cy="1338942"/>
            <a:chOff x="968829" y="2122714"/>
            <a:chExt cx="10058400" cy="4212772"/>
          </a:xfrm>
        </p:grpSpPr>
        <p:grpSp>
          <p:nvGrpSpPr>
            <p:cNvPr id="9" name="Group 8">
              <a:extLst>
                <a:ext uri="{FF2B5EF4-FFF2-40B4-BE49-F238E27FC236}">
                  <a16:creationId xmlns:a16="http://schemas.microsoft.com/office/drawing/2014/main" id="{CFD37F07-7BD0-C0C9-96A5-7AC3EDAA8795}"/>
                </a:ext>
              </a:extLst>
            </p:cNvPr>
            <p:cNvGrpSpPr/>
            <p:nvPr/>
          </p:nvGrpSpPr>
          <p:grpSpPr>
            <a:xfrm>
              <a:off x="968829" y="2122714"/>
              <a:ext cx="10058400" cy="4212772"/>
              <a:chOff x="968829" y="2122714"/>
              <a:chExt cx="10058400" cy="4212772"/>
            </a:xfrm>
          </p:grpSpPr>
          <p:sp>
            <p:nvSpPr>
              <p:cNvPr id="22" name="Oval 21">
                <a:extLst>
                  <a:ext uri="{FF2B5EF4-FFF2-40B4-BE49-F238E27FC236}">
                    <a16:creationId xmlns:a16="http://schemas.microsoft.com/office/drawing/2014/main" id="{D3D5B40B-99D6-E23E-8788-17B2A72A7ACA}"/>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A3FB40D-A55D-93F3-3395-D919431461C4}"/>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014EB9A-C045-CD99-5F0F-04CA8BB8B01B}"/>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A2F68E2-BFDE-4344-1778-947EFF8E8746}"/>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B66C1C5-DDC0-70B3-35AE-63419C442B19}"/>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8F50918-9CA2-555F-FCA8-DA71F6B9205B}"/>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6C33ECC3-7B17-3AEE-8CF9-72B49E6A3236}"/>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FF7453C-6027-92F6-9307-853BE1FCA1EC}"/>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B63A51B-6EE0-EC9E-DFCE-31FBEA5C16D6}"/>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C47D882-370B-746D-F3EC-2029DBACF753}"/>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2430298-9BC2-141D-555F-DAB0588D3D49}"/>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3BF1AFC0-347B-9528-909F-D00967EC3BF3}"/>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4239A3A-60A1-25DD-89FB-7C0442122386}"/>
                  </a:ext>
                </a:extLst>
              </p:cNvPr>
              <p:cNvCxnSpPr>
                <a:cxnSpLocks/>
                <a:endCxn id="29"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95D3026-1A31-99E7-E949-68CE896CEFCF}"/>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087FAED-459D-2BD7-1C23-90E66B5B20EA}"/>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1E224F-43DB-F113-83A6-BAB9A97AB2A0}"/>
                  </a:ext>
                </a:extLst>
              </p:cNvPr>
              <p:cNvCxnSpPr>
                <a:cxnSpLocks/>
                <a:endCxn id="26"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725882F-332A-D034-5979-400432845161}"/>
                  </a:ext>
                </a:extLst>
              </p:cNvPr>
              <p:cNvCxnSpPr>
                <a:stCxn id="31" idx="4"/>
                <a:endCxn id="27"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092C347-2A6A-3730-77D6-1BAD2A8B710D}"/>
                  </a:ext>
                </a:extLst>
              </p:cNvPr>
              <p:cNvCxnSpPr>
                <a:stCxn id="22"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B0C2EF9-04A3-72CA-25E6-CF3EEA2EB4A3}"/>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00DE0B0-2BA8-5B4E-59FD-11CC3B0650F9}"/>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5B4AEAC-CA75-8A89-4E5D-1421DFDC84DF}"/>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7338681-29F6-30CE-BD4F-1FABBAC6641B}"/>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62EE5D7-C46D-8764-1A04-6170C425E589}"/>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56FEF98-C0E2-42F6-7353-96F62BE0B342}"/>
                  </a:ext>
                </a:extLst>
              </p:cNvPr>
              <p:cNvCxnSpPr>
                <a:stCxn id="30"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D9F2AAA-1FE6-07E4-8B3B-31904AEE8056}"/>
                  </a:ext>
                </a:extLst>
              </p:cNvPr>
              <p:cNvCxnSpPr>
                <a:stCxn id="30"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BD2D5FB6-91C4-2C4C-C9FE-9FF8B5A94686}"/>
                  </a:ext>
                </a:extLst>
              </p:cNvPr>
              <p:cNvCxnSpPr>
                <a:endCxn id="25"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38B6864-13FC-EBF3-83BA-207D71D7E5D2}"/>
                  </a:ext>
                </a:extLst>
              </p:cNvPr>
              <p:cNvCxnSpPr>
                <a:endCxn id="26"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E0FF0AC-3263-210B-B8CE-4B8296039BAA}"/>
                  </a:ext>
                </a:extLst>
              </p:cNvPr>
              <p:cNvCxnSpPr>
                <a:cxnSpLocks/>
                <a:endCxn id="24"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260F94E-E0F5-4FDC-B848-991BD49B09D5}"/>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B1BD4A5-1654-1DA5-2D96-7AF989CF2C09}"/>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0F1CA87-92C7-8A1B-6F34-B8274B63865E}"/>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8542A82-2A34-1722-8D39-2D326A003A26}"/>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B71F299-DC85-E3F4-C14B-FCB93D9D0423}"/>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81A7545-385F-8389-B606-FBE3A00D0041}"/>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F18BB6B-6352-459E-45CF-62CB251D6493}"/>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E474DC6-FD53-9C43-811A-4BB43EA88723}"/>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EAC569-5E97-9ABF-BDB4-4CE22122B6EA}"/>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460567F-1A4C-6ACE-8730-E1E2CE05D9BC}"/>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8506106-8CED-E1CF-7EAE-5D8E7AD0695A}"/>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1990B2B-212F-14D4-CB68-655E4FD4994B}"/>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357A6AA-73A9-4975-37E1-C067938A4087}"/>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C18B6D4F-4A10-B456-BCC4-F8FC56CE0596}"/>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5841821-B7D9-7741-C63F-4598BADF9C80}"/>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D621DEC-DF07-12CE-41DD-11CBB584E33E}"/>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4E6913C-D641-4431-EAEB-8C0A79F29DD7}"/>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1D9FF684-39C3-6039-9AD4-EE57DD3A5CE0}"/>
                  </a:ext>
                </a:extLst>
              </p:cNvPr>
              <p:cNvCxnSpPr>
                <a:endCxn id="26"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A4703A1F-EBC3-D311-A004-448A2AC33FA4}"/>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DE83EE96-AF31-3B4C-136D-3B27664FE7ED}"/>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C573A7A-0D7D-43D7-3EC8-320A4A118EEB}"/>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D245A7A2-27AC-36F9-F0A1-3647E4BCB100}"/>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DF5680E-D8A4-17FF-AD33-5CF44CD2AD16}"/>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726861C-BAD2-3820-1356-B0AB2BEDAE06}"/>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F231361-4104-906B-B10F-16DC342D6DAC}"/>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D59EC5D6-7AF7-7EB7-07AF-4335C6000C5C}"/>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0BF213D-7230-15D1-BBCB-47A8D855B4B0}"/>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8E3968D-8CB3-7FE8-8616-0314B056406B}"/>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C747174-041E-7EEB-C6DE-2E7D6C1BFF6B}"/>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1EFAC56-A9DA-57DE-E89D-B192BD4E47FF}"/>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1581CAC6-47CF-B8A9-F002-307403A956EC}"/>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BACBDA9-03DE-7DA5-8BFD-810542522CC6}"/>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B9FFB82-AD41-0722-DD17-6ADDD8A2557A}"/>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D3F65FE0-F1F7-D834-6014-BB96840CC109}"/>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B09238B8-DE75-11A4-CD68-CE2F610469D1}"/>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9982EC1C-AB66-E1F7-E2BB-8E2A130E6D33}"/>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2902D20D-1CF7-E755-9350-27CC35D3822F}"/>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DB16529-54EE-16E3-5103-932528A40BDD}"/>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3086426-CD63-A511-E387-7A8DFFF84D3D}"/>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63B6A2EB-ABE0-7863-DD59-ADEE1F351D4B}"/>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0DE4BBD-EA83-A1D0-1913-FFC4A253ABE2}"/>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CFAD2BE-2720-6DD7-382A-C172439D053C}"/>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FB2C5F98-3675-2041-1799-6675875514F6}"/>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70503EEF-4AB1-DA6F-84BB-3E3FCCA3DF98}"/>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E38FF0F4-D5EC-F1AB-DBF7-57A7232FBDF8}"/>
                  </a:ext>
                </a:extLst>
              </p:cNvPr>
              <p:cNvCxnSpPr>
                <a:stCxn id="32"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41337FC2-DA9A-DBA4-581D-D91EB4F83BC5}"/>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8639892C-9629-34BC-2B2C-B8916301A642}"/>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97" name="Oval 96">
                <a:extLst>
                  <a:ext uri="{FF2B5EF4-FFF2-40B4-BE49-F238E27FC236}">
                    <a16:creationId xmlns:a16="http://schemas.microsoft.com/office/drawing/2014/main" id="{BA6F7651-397B-5806-82DD-D6A2C4F3D35E}"/>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Straight Connector 97">
                <a:extLst>
                  <a:ext uri="{FF2B5EF4-FFF2-40B4-BE49-F238E27FC236}">
                    <a16:creationId xmlns:a16="http://schemas.microsoft.com/office/drawing/2014/main" id="{63400A38-707B-FB1A-970D-907AAEFDB2D3}"/>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C33859DC-B36A-9DA0-E6CF-A35C0A23F471}"/>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662392B-DD42-6B33-2A23-D088617DC70C}"/>
                  </a:ext>
                </a:extLst>
              </p:cNvPr>
              <p:cNvCxnSpPr>
                <a:endCxn id="27"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A0F21EA5-0316-428C-6586-3E2BD6225DC1}"/>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DD21CE0-0E3E-3CE3-0E74-DFD5FCD45966}"/>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F66FBFD-9E32-00FE-E911-2860D7381B52}"/>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501B244-CE00-44F9-87D5-7855A909627D}"/>
                  </a:ext>
                </a:extLst>
              </p:cNvPr>
              <p:cNvCxnSpPr>
                <a:stCxn id="97"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3549204A-AA30-BE7D-D220-D7355DF1C487}"/>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B693170-510A-459A-E0F8-D64B936CF25A}"/>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120FB5E-D1EE-93F9-FDB8-B5D6E2D5060E}"/>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17A88B11-E4FA-6807-C08D-C559F85FECB2}"/>
                  </a:ext>
                </a:extLst>
              </p:cNvPr>
              <p:cNvCxnSpPr>
                <a:stCxn id="97"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4FC1BED5-AD15-6F4A-8461-87C3DDC9498F}"/>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52409C90-4C3A-C718-71AB-C0B69BA25363}"/>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D576E6F8-A1F1-EAFA-81A5-9E8DE06B61CE}"/>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F44E3128-8AB7-42B2-567F-50F890A8E235}"/>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0E342F3-17EE-CD2B-612D-2607BC40A97F}"/>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8CB36B62-A21B-3CF2-1357-C88DD28D95EC}"/>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C2B8CD7-7FB4-D215-08B2-2E181B31CE13}"/>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BDA0116B-A9C6-46ED-2844-66CF4C7C2DAC}"/>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A434592-A126-7309-C798-C1EE91543F10}"/>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EB9158A-6717-0658-E9A6-2930DACC6FFD}"/>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4585B7C6-FC8F-93E7-D23B-2E8C4B0811DC}"/>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5A115B2F-11DF-B499-6111-FAF89AB86637}"/>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0" name="Straight Connector 9">
              <a:extLst>
                <a:ext uri="{FF2B5EF4-FFF2-40B4-BE49-F238E27FC236}">
                  <a16:creationId xmlns:a16="http://schemas.microsoft.com/office/drawing/2014/main" id="{D86AABCE-DF73-E660-F746-A913A8F3BC0F}"/>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8F2985-C08F-280B-ECFB-03199052C804}"/>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59114FF-D537-A733-6518-CC25C24E2DD4}"/>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BC3835B-6A30-D43E-D622-7A748921A022}"/>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EE46CE1-07BC-5EE9-44C3-B86F5F068A67}"/>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E131AE9-9ADE-4FEC-F499-98AFB12C1695}"/>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F0E402-E94A-10D2-D9EE-858F6E31845E}"/>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EC06BD-17C7-E6C6-703B-64CC3D267DCE}"/>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7DD936F-08A9-3454-082D-76BBD5892000}"/>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66345FC-5976-DE35-CE7F-F55ABA55D75F}"/>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93DD49-B4F9-0738-18AE-2D47BA3E71C0}"/>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F15C9AF-97A4-5ED0-2C3A-38F1F26FA826}"/>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1" name="TextBox 120">
            <a:extLst>
              <a:ext uri="{FF2B5EF4-FFF2-40B4-BE49-F238E27FC236}">
                <a16:creationId xmlns:a16="http://schemas.microsoft.com/office/drawing/2014/main" id="{A49917ED-CD42-D6F0-F02B-C408316378E6}"/>
              </a:ext>
            </a:extLst>
          </p:cNvPr>
          <p:cNvSpPr txBox="1"/>
          <p:nvPr/>
        </p:nvSpPr>
        <p:spPr>
          <a:xfrm>
            <a:off x="1174623" y="4285527"/>
            <a:ext cx="10181530" cy="523220"/>
          </a:xfrm>
          <a:prstGeom prst="rect">
            <a:avLst/>
          </a:prstGeom>
          <a:noFill/>
        </p:spPr>
        <p:txBody>
          <a:bodyPr wrap="square" rtlCol="0">
            <a:spAutoFit/>
          </a:bodyPr>
          <a:lstStyle/>
          <a:p>
            <a:r>
              <a:rPr lang="en-GB" sz="2400" dirty="0"/>
              <a:t>(</a:t>
            </a:r>
            <a:r>
              <a:rPr lang="en-GB" sz="2800" dirty="0"/>
              <a:t>But you can use a LLM to cross-check data from other sources)</a:t>
            </a:r>
            <a:endParaRPr lang="en-GB" sz="2400" dirty="0"/>
          </a:p>
        </p:txBody>
      </p:sp>
      <p:sp>
        <p:nvSpPr>
          <p:cNvPr id="122" name="Footer Placeholder 121">
            <a:extLst>
              <a:ext uri="{FF2B5EF4-FFF2-40B4-BE49-F238E27FC236}">
                <a16:creationId xmlns:a16="http://schemas.microsoft.com/office/drawing/2014/main" id="{A89CD710-0884-3543-B6B7-3C7B74EACBAD}"/>
              </a:ext>
            </a:extLst>
          </p:cNvPr>
          <p:cNvSpPr>
            <a:spLocks noGrp="1"/>
          </p:cNvSpPr>
          <p:nvPr>
            <p:ph type="ftr" sz="quarter" idx="11"/>
          </p:nvPr>
        </p:nvSpPr>
        <p:spPr/>
        <p:txBody>
          <a:bodyPr/>
          <a:lstStyle/>
          <a:p>
            <a:r>
              <a:rPr lang="en-GB"/>
              <a:t>© Charles Symons 2025</a:t>
            </a:r>
          </a:p>
        </p:txBody>
      </p:sp>
      <p:sp>
        <p:nvSpPr>
          <p:cNvPr id="123" name="Slide Number Placeholder 122">
            <a:extLst>
              <a:ext uri="{FF2B5EF4-FFF2-40B4-BE49-F238E27FC236}">
                <a16:creationId xmlns:a16="http://schemas.microsoft.com/office/drawing/2014/main" id="{6715AE0F-0445-4535-EEDF-B3126FF35823}"/>
              </a:ext>
            </a:extLst>
          </p:cNvPr>
          <p:cNvSpPr>
            <a:spLocks noGrp="1"/>
          </p:cNvSpPr>
          <p:nvPr>
            <p:ph type="sldNum" sz="quarter" idx="12"/>
          </p:nvPr>
        </p:nvSpPr>
        <p:spPr/>
        <p:txBody>
          <a:bodyPr/>
          <a:lstStyle/>
          <a:p>
            <a:fld id="{2AFE9A9F-CCF6-4A2F-ACF7-AEB66D722B6E}" type="slidenum">
              <a:rPr lang="en-GB" smtClean="0"/>
              <a:t>19</a:t>
            </a:fld>
            <a:endParaRPr lang="en-GB"/>
          </a:p>
        </p:txBody>
      </p:sp>
    </p:spTree>
    <p:extLst>
      <p:ext uri="{BB962C8B-B14F-4D97-AF65-F5344CB8AC3E}">
        <p14:creationId xmlns:p14="http://schemas.microsoft.com/office/powerpoint/2010/main" val="35247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additive="base">
                                        <p:cTn id="23" dur="500" fill="hold"/>
                                        <p:tgtEl>
                                          <p:spTgt spid="121"/>
                                        </p:tgtEl>
                                        <p:attrNameLst>
                                          <p:attrName>ppt_x</p:attrName>
                                        </p:attrNameLst>
                                      </p:cBhvr>
                                      <p:tavLst>
                                        <p:tav tm="0">
                                          <p:val>
                                            <p:strVal val="#ppt_x"/>
                                          </p:val>
                                        </p:tav>
                                        <p:tav tm="100000">
                                          <p:val>
                                            <p:strVal val="#ppt_x"/>
                                          </p:val>
                                        </p:tav>
                                      </p:tavLst>
                                    </p:anim>
                                    <p:anim calcmode="lin" valueType="num">
                                      <p:cBhvr additive="base">
                                        <p:cTn id="2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1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5DB71-A763-3CA4-093F-B187041F9BF1}"/>
              </a:ext>
            </a:extLst>
          </p:cNvPr>
          <p:cNvSpPr>
            <a:spLocks noGrp="1"/>
          </p:cNvSpPr>
          <p:nvPr>
            <p:ph type="title"/>
          </p:nvPr>
        </p:nvSpPr>
        <p:spPr/>
        <p:txBody>
          <a:bodyPr/>
          <a:lstStyle/>
          <a:p>
            <a:r>
              <a:rPr lang="en-GB" dirty="0">
                <a:solidFill>
                  <a:srgbClr val="00B050"/>
                </a:solidFill>
              </a:rPr>
              <a:t>AI Interest              </a:t>
            </a:r>
            <a:r>
              <a:rPr lang="en-GB" dirty="0">
                <a:solidFill>
                  <a:srgbClr val="FFC000"/>
                </a:solidFill>
              </a:rPr>
              <a:t>Concerns</a:t>
            </a:r>
            <a:r>
              <a:rPr lang="en-GB" dirty="0"/>
              <a:t>              </a:t>
            </a:r>
            <a:r>
              <a:rPr lang="en-GB" dirty="0">
                <a:solidFill>
                  <a:srgbClr val="FF0000"/>
                </a:solidFill>
              </a:rPr>
              <a:t>Worries</a:t>
            </a:r>
          </a:p>
        </p:txBody>
      </p:sp>
      <p:sp>
        <p:nvSpPr>
          <p:cNvPr id="5" name="Arrow: Right 4">
            <a:extLst>
              <a:ext uri="{FF2B5EF4-FFF2-40B4-BE49-F238E27FC236}">
                <a16:creationId xmlns:a16="http://schemas.microsoft.com/office/drawing/2014/main" id="{6FA0C8F6-D56F-FEE0-0C89-763FD3EC488F}"/>
              </a:ext>
            </a:extLst>
          </p:cNvPr>
          <p:cNvSpPr/>
          <p:nvPr/>
        </p:nvSpPr>
        <p:spPr>
          <a:xfrm>
            <a:off x="3492500" y="773906"/>
            <a:ext cx="1028700"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6042FDCB-8E50-6786-8E0F-2AE34C2B4683}"/>
              </a:ext>
            </a:extLst>
          </p:cNvPr>
          <p:cNvSpPr/>
          <p:nvPr/>
        </p:nvSpPr>
        <p:spPr>
          <a:xfrm>
            <a:off x="7175500" y="773906"/>
            <a:ext cx="1028700"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E94F091-365D-8F01-F4C0-1BB4370E0B26}"/>
              </a:ext>
            </a:extLst>
          </p:cNvPr>
          <p:cNvSpPr txBox="1"/>
          <p:nvPr/>
        </p:nvSpPr>
        <p:spPr>
          <a:xfrm rot="-720000">
            <a:off x="4281280" y="4860848"/>
            <a:ext cx="4065914" cy="1384995"/>
          </a:xfrm>
          <a:prstGeom prst="rect">
            <a:avLst/>
          </a:prstGeom>
          <a:noFill/>
        </p:spPr>
        <p:txBody>
          <a:bodyPr wrap="square" rtlCol="0">
            <a:spAutoFit/>
          </a:bodyPr>
          <a:lstStyle/>
          <a:p>
            <a:pPr algn="ctr"/>
            <a:r>
              <a:rPr lang="en-GB" sz="2800" b="1" dirty="0">
                <a:solidFill>
                  <a:schemeClr val="accent2">
                    <a:lumMod val="75000"/>
                  </a:schemeClr>
                </a:solidFill>
              </a:rPr>
              <a:t>“How false AI information/guidance can ever be corrected”</a:t>
            </a:r>
          </a:p>
        </p:txBody>
      </p:sp>
      <p:sp>
        <p:nvSpPr>
          <p:cNvPr id="8" name="TextBox 7">
            <a:extLst>
              <a:ext uri="{FF2B5EF4-FFF2-40B4-BE49-F238E27FC236}">
                <a16:creationId xmlns:a16="http://schemas.microsoft.com/office/drawing/2014/main" id="{32713602-539F-DF1D-892B-B339159BE3B3}"/>
              </a:ext>
            </a:extLst>
          </p:cNvPr>
          <p:cNvSpPr txBox="1"/>
          <p:nvPr/>
        </p:nvSpPr>
        <p:spPr>
          <a:xfrm rot="540000">
            <a:off x="4046208" y="1780900"/>
            <a:ext cx="2946400" cy="1384995"/>
          </a:xfrm>
          <a:prstGeom prst="rect">
            <a:avLst/>
          </a:prstGeom>
          <a:noFill/>
        </p:spPr>
        <p:txBody>
          <a:bodyPr wrap="square" rtlCol="0">
            <a:spAutoFit/>
          </a:bodyPr>
          <a:lstStyle/>
          <a:p>
            <a:pPr algn="ctr"/>
            <a:r>
              <a:rPr lang="en-GB" sz="28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“AI gaining access to my email, texts”</a:t>
            </a:r>
          </a:p>
        </p:txBody>
      </p:sp>
      <p:sp>
        <p:nvSpPr>
          <p:cNvPr id="9" name="TextBox 8">
            <a:extLst>
              <a:ext uri="{FF2B5EF4-FFF2-40B4-BE49-F238E27FC236}">
                <a16:creationId xmlns:a16="http://schemas.microsoft.com/office/drawing/2014/main" id="{9EE7FD13-8643-BA7E-27E9-551ECF92446B}"/>
              </a:ext>
            </a:extLst>
          </p:cNvPr>
          <p:cNvSpPr txBox="1"/>
          <p:nvPr/>
        </p:nvSpPr>
        <p:spPr>
          <a:xfrm rot="720000">
            <a:off x="704346" y="3888887"/>
            <a:ext cx="2411979" cy="954107"/>
          </a:xfrm>
          <a:prstGeom prst="rect">
            <a:avLst/>
          </a:prstGeom>
          <a:noFill/>
        </p:spPr>
        <p:txBody>
          <a:bodyPr wrap="square" rtlCol="0">
            <a:spAutoFit/>
          </a:bodyPr>
          <a:lstStyle/>
          <a:p>
            <a:r>
              <a:rPr lang="en-GB" sz="2800" b="1" dirty="0">
                <a:solidFill>
                  <a:schemeClr val="accent5"/>
                </a:solidFill>
              </a:rPr>
              <a:t>“How is it affecting me</a:t>
            </a:r>
            <a:r>
              <a:rPr lang="en-GB" sz="2800" b="1" dirty="0"/>
              <a:t>”</a:t>
            </a:r>
          </a:p>
        </p:txBody>
      </p:sp>
      <p:sp>
        <p:nvSpPr>
          <p:cNvPr id="10" name="TextBox 9">
            <a:extLst>
              <a:ext uri="{FF2B5EF4-FFF2-40B4-BE49-F238E27FC236}">
                <a16:creationId xmlns:a16="http://schemas.microsoft.com/office/drawing/2014/main" id="{33616D0E-819A-D491-0202-6A4FD420289F}"/>
              </a:ext>
            </a:extLst>
          </p:cNvPr>
          <p:cNvSpPr txBox="1"/>
          <p:nvPr/>
        </p:nvSpPr>
        <p:spPr>
          <a:xfrm rot="-900000">
            <a:off x="7719527" y="1709243"/>
            <a:ext cx="1950172" cy="954107"/>
          </a:xfrm>
          <a:prstGeom prst="rect">
            <a:avLst/>
          </a:prstGeom>
          <a:noFill/>
        </p:spPr>
        <p:txBody>
          <a:bodyPr wrap="square" rtlCol="0">
            <a:spAutoFit/>
          </a:bodyPr>
          <a:lstStyle/>
          <a:p>
            <a:r>
              <a:rPr lang="en-GB" sz="2800" b="1" dirty="0">
                <a:solidFill>
                  <a:srgbClr val="808000"/>
                </a:solidFill>
              </a:rPr>
              <a:t>“Taking over jobs”</a:t>
            </a:r>
          </a:p>
        </p:txBody>
      </p:sp>
      <p:sp>
        <p:nvSpPr>
          <p:cNvPr id="11" name="TextBox 10">
            <a:extLst>
              <a:ext uri="{FF2B5EF4-FFF2-40B4-BE49-F238E27FC236}">
                <a16:creationId xmlns:a16="http://schemas.microsoft.com/office/drawing/2014/main" id="{1A93D8A5-00B7-A644-091E-A9C71415303C}"/>
              </a:ext>
            </a:extLst>
          </p:cNvPr>
          <p:cNvSpPr txBox="1"/>
          <p:nvPr/>
        </p:nvSpPr>
        <p:spPr>
          <a:xfrm rot="-1440000">
            <a:off x="9742738" y="2126640"/>
            <a:ext cx="1755823" cy="584775"/>
          </a:xfrm>
          <a:prstGeom prst="rect">
            <a:avLst/>
          </a:prstGeom>
          <a:noFill/>
        </p:spPr>
        <p:txBody>
          <a:bodyPr wrap="square" rtlCol="0">
            <a:spAutoFit/>
          </a:bodyPr>
          <a:lstStyle/>
          <a:p>
            <a:r>
              <a:rPr lang="en-GB" sz="2800" b="1" dirty="0">
                <a:solidFill>
                  <a:srgbClr val="C00000"/>
                </a:solidFill>
              </a:rPr>
              <a:t>“</a:t>
            </a:r>
            <a:r>
              <a:rPr lang="en-GB" sz="3200" b="1" dirty="0">
                <a:solidFill>
                  <a:srgbClr val="C00000"/>
                </a:solidFill>
              </a:rPr>
              <a:t>Safety</a:t>
            </a:r>
            <a:r>
              <a:rPr lang="en-GB" sz="2800" b="1" dirty="0">
                <a:solidFill>
                  <a:srgbClr val="C00000"/>
                </a:solidFill>
              </a:rPr>
              <a:t>”</a:t>
            </a:r>
          </a:p>
        </p:txBody>
      </p:sp>
      <p:sp>
        <p:nvSpPr>
          <p:cNvPr id="12" name="TextBox 11">
            <a:extLst>
              <a:ext uri="{FF2B5EF4-FFF2-40B4-BE49-F238E27FC236}">
                <a16:creationId xmlns:a16="http://schemas.microsoft.com/office/drawing/2014/main" id="{7C198EA1-4C3E-6947-9423-3BECC96FBDF0}"/>
              </a:ext>
            </a:extLst>
          </p:cNvPr>
          <p:cNvSpPr txBox="1"/>
          <p:nvPr/>
        </p:nvSpPr>
        <p:spPr>
          <a:xfrm>
            <a:off x="3349381" y="3365345"/>
            <a:ext cx="4356100" cy="1384995"/>
          </a:xfrm>
          <a:prstGeom prst="rect">
            <a:avLst/>
          </a:prstGeom>
          <a:noFill/>
        </p:spPr>
        <p:txBody>
          <a:bodyPr wrap="square" rtlCol="0">
            <a:spAutoFit/>
          </a:bodyPr>
          <a:lstStyle/>
          <a:p>
            <a:pPr algn="ctr"/>
            <a:r>
              <a:rPr lang="en-GB" sz="2800" dirty="0"/>
              <a:t>“How to distinguish</a:t>
            </a:r>
          </a:p>
          <a:p>
            <a:pPr algn="ctr"/>
            <a:r>
              <a:rPr lang="en-GB" sz="2800" dirty="0"/>
              <a:t>between AI-generated content and ‘real’ content”</a:t>
            </a:r>
          </a:p>
        </p:txBody>
      </p:sp>
      <p:sp>
        <p:nvSpPr>
          <p:cNvPr id="13" name="TextBox 12">
            <a:extLst>
              <a:ext uri="{FF2B5EF4-FFF2-40B4-BE49-F238E27FC236}">
                <a16:creationId xmlns:a16="http://schemas.microsoft.com/office/drawing/2014/main" id="{845E596C-25AE-9175-30C0-5A64D749095A}"/>
              </a:ext>
            </a:extLst>
          </p:cNvPr>
          <p:cNvSpPr txBox="1"/>
          <p:nvPr/>
        </p:nvSpPr>
        <p:spPr>
          <a:xfrm>
            <a:off x="10353453" y="3195166"/>
            <a:ext cx="1231900" cy="954107"/>
          </a:xfrm>
          <a:prstGeom prst="rect">
            <a:avLst/>
          </a:prstGeom>
          <a:noFill/>
        </p:spPr>
        <p:txBody>
          <a:bodyPr wrap="square" rtlCol="0">
            <a:spAutoFit/>
          </a:bodyPr>
          <a:lstStyle/>
          <a:p>
            <a:r>
              <a:rPr lang="en-GB" sz="2800" b="1" dirty="0">
                <a:solidFill>
                  <a:srgbClr val="FF0066"/>
                </a:solidFill>
              </a:rPr>
              <a:t>“Fake news”</a:t>
            </a:r>
          </a:p>
        </p:txBody>
      </p:sp>
      <p:sp>
        <p:nvSpPr>
          <p:cNvPr id="14" name="TextBox 13">
            <a:extLst>
              <a:ext uri="{FF2B5EF4-FFF2-40B4-BE49-F238E27FC236}">
                <a16:creationId xmlns:a16="http://schemas.microsoft.com/office/drawing/2014/main" id="{A97DFEAC-9EB1-100C-A83B-F8C896F3B328}"/>
              </a:ext>
            </a:extLst>
          </p:cNvPr>
          <p:cNvSpPr txBox="1"/>
          <p:nvPr/>
        </p:nvSpPr>
        <p:spPr>
          <a:xfrm>
            <a:off x="8905653" y="5351787"/>
            <a:ext cx="2679700" cy="954107"/>
          </a:xfrm>
          <a:prstGeom prst="rect">
            <a:avLst/>
          </a:prstGeom>
          <a:noFill/>
        </p:spPr>
        <p:txBody>
          <a:bodyPr wrap="square" rtlCol="0">
            <a:spAutoFit/>
          </a:bodyPr>
          <a:lstStyle/>
          <a:p>
            <a:r>
              <a:rPr lang="en-GB" sz="2800" dirty="0">
                <a:solidFill>
                  <a:srgbClr val="FF0000"/>
                </a:solidFill>
              </a:rPr>
              <a:t>“Safeguarding young people.”</a:t>
            </a:r>
          </a:p>
        </p:txBody>
      </p:sp>
      <p:sp>
        <p:nvSpPr>
          <p:cNvPr id="15" name="TextBox 14">
            <a:extLst>
              <a:ext uri="{FF2B5EF4-FFF2-40B4-BE49-F238E27FC236}">
                <a16:creationId xmlns:a16="http://schemas.microsoft.com/office/drawing/2014/main" id="{0278908E-CF39-9D92-64E1-C5C15899E1E1}"/>
              </a:ext>
            </a:extLst>
          </p:cNvPr>
          <p:cNvSpPr txBox="1"/>
          <p:nvPr/>
        </p:nvSpPr>
        <p:spPr>
          <a:xfrm rot="-600000">
            <a:off x="838200" y="1879599"/>
            <a:ext cx="2565400" cy="1384995"/>
          </a:xfrm>
          <a:prstGeom prst="rect">
            <a:avLst/>
          </a:prstGeom>
          <a:noFill/>
        </p:spPr>
        <p:txBody>
          <a:bodyPr wrap="square" rtlCol="0">
            <a:spAutoFit/>
          </a:bodyPr>
          <a:lstStyle/>
          <a:p>
            <a:r>
              <a:rPr lang="en-GB" sz="2800" b="1" dirty="0">
                <a:solidFill>
                  <a:srgbClr val="00B050"/>
                </a:solidFill>
              </a:rPr>
              <a:t>“Interested rather than concerned”</a:t>
            </a:r>
          </a:p>
        </p:txBody>
      </p:sp>
      <p:sp>
        <p:nvSpPr>
          <p:cNvPr id="16" name="TextBox 15">
            <a:extLst>
              <a:ext uri="{FF2B5EF4-FFF2-40B4-BE49-F238E27FC236}">
                <a16:creationId xmlns:a16="http://schemas.microsoft.com/office/drawing/2014/main" id="{FE6294C8-3A2B-0D52-4130-206B5F51383D}"/>
              </a:ext>
            </a:extLst>
          </p:cNvPr>
          <p:cNvSpPr txBox="1"/>
          <p:nvPr/>
        </p:nvSpPr>
        <p:spPr>
          <a:xfrm rot="-480000">
            <a:off x="711789" y="5179512"/>
            <a:ext cx="3309613" cy="1384995"/>
          </a:xfrm>
          <a:prstGeom prst="rect">
            <a:avLst/>
          </a:prstGeom>
          <a:noFill/>
        </p:spPr>
        <p:txBody>
          <a:bodyPr wrap="square" rtlCol="0">
            <a:spAutoFit/>
          </a:bodyPr>
          <a:lstStyle/>
          <a:p>
            <a:pPr algn="ctr"/>
            <a:r>
              <a:rPr lang="en-GB" sz="2800" b="1" dirty="0">
                <a:solidFill>
                  <a:srgbClr val="CC9900"/>
                </a:solidFill>
              </a:rPr>
              <a:t>“Level of accuracy in any answer to a question”</a:t>
            </a:r>
          </a:p>
        </p:txBody>
      </p:sp>
      <p:sp>
        <p:nvSpPr>
          <p:cNvPr id="17" name="TextBox 16">
            <a:extLst>
              <a:ext uri="{FF2B5EF4-FFF2-40B4-BE49-F238E27FC236}">
                <a16:creationId xmlns:a16="http://schemas.microsoft.com/office/drawing/2014/main" id="{40A9C713-7563-7C2C-6C5E-ED81F9191E24}"/>
              </a:ext>
            </a:extLst>
          </p:cNvPr>
          <p:cNvSpPr txBox="1"/>
          <p:nvPr/>
        </p:nvSpPr>
        <p:spPr>
          <a:xfrm rot="1080000">
            <a:off x="7935814" y="3936037"/>
            <a:ext cx="3043158" cy="954107"/>
          </a:xfrm>
          <a:prstGeom prst="rect">
            <a:avLst/>
          </a:prstGeom>
          <a:noFill/>
        </p:spPr>
        <p:txBody>
          <a:bodyPr wrap="square" rtlCol="0">
            <a:spAutoFit/>
          </a:bodyPr>
          <a:lstStyle/>
          <a:p>
            <a:r>
              <a:rPr lang="en-GB" sz="2800" dirty="0">
                <a:solidFill>
                  <a:srgbClr val="7030A0"/>
                </a:solidFill>
              </a:rPr>
              <a:t>“Cyber security and data privacy”</a:t>
            </a:r>
          </a:p>
        </p:txBody>
      </p:sp>
      <p:sp>
        <p:nvSpPr>
          <p:cNvPr id="2" name="Footer Placeholder 1">
            <a:extLst>
              <a:ext uri="{FF2B5EF4-FFF2-40B4-BE49-F238E27FC236}">
                <a16:creationId xmlns:a16="http://schemas.microsoft.com/office/drawing/2014/main" id="{115D7421-CB7C-1E7D-E54C-2E34F7EB0EBF}"/>
              </a:ext>
            </a:extLst>
          </p:cNvPr>
          <p:cNvSpPr>
            <a:spLocks noGrp="1"/>
          </p:cNvSpPr>
          <p:nvPr>
            <p:ph type="ftr" sz="quarter" idx="11"/>
          </p:nvPr>
        </p:nvSpPr>
        <p:spPr/>
        <p:txBody>
          <a:bodyPr/>
          <a:lstStyle/>
          <a:p>
            <a:r>
              <a:rPr lang="en-GB"/>
              <a:t>© Charles Symons 2025</a:t>
            </a:r>
          </a:p>
        </p:txBody>
      </p:sp>
      <p:sp>
        <p:nvSpPr>
          <p:cNvPr id="3" name="Slide Number Placeholder 2">
            <a:extLst>
              <a:ext uri="{FF2B5EF4-FFF2-40B4-BE49-F238E27FC236}">
                <a16:creationId xmlns:a16="http://schemas.microsoft.com/office/drawing/2014/main" id="{ED412BA6-6E73-A95B-6E61-FF4E698AA45E}"/>
              </a:ext>
            </a:extLst>
          </p:cNvPr>
          <p:cNvSpPr>
            <a:spLocks noGrp="1"/>
          </p:cNvSpPr>
          <p:nvPr>
            <p:ph type="sldNum" sz="quarter" idx="12"/>
          </p:nvPr>
        </p:nvSpPr>
        <p:spPr/>
        <p:txBody>
          <a:bodyPr/>
          <a:lstStyle/>
          <a:p>
            <a:fld id="{2AFE9A9F-CCF6-4A2F-ACF7-AEB66D722B6E}" type="slidenum">
              <a:rPr lang="en-GB" smtClean="0"/>
              <a:t>2</a:t>
            </a:fld>
            <a:endParaRPr lang="en-GB"/>
          </a:p>
        </p:txBody>
      </p:sp>
    </p:spTree>
    <p:extLst>
      <p:ext uri="{BB962C8B-B14F-4D97-AF65-F5344CB8AC3E}">
        <p14:creationId xmlns:p14="http://schemas.microsoft.com/office/powerpoint/2010/main" val="275796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EBE9B-8A87-8FFA-6775-506ED01F6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18F19-A9EB-AD4A-DD5E-3A501111E79B}"/>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D1A07784-FA63-690C-0504-B2145C5B9F42}"/>
              </a:ext>
            </a:extLst>
          </p:cNvPr>
          <p:cNvSpPr>
            <a:spLocks noGrp="1"/>
          </p:cNvSpPr>
          <p:nvPr>
            <p:ph idx="1"/>
          </p:nvPr>
        </p:nvSpPr>
        <p:spPr>
          <a:xfrm>
            <a:off x="838199" y="1825625"/>
            <a:ext cx="10918371" cy="3834946"/>
          </a:xfrm>
        </p:spPr>
        <p:txBody>
          <a:bodyPr>
            <a:normAutofit/>
          </a:bodyPr>
          <a:lstStyle/>
          <a:p>
            <a:pPr>
              <a:spcAft>
                <a:spcPts val="1000"/>
              </a:spcAft>
            </a:pPr>
            <a:r>
              <a:rPr lang="en-GB" sz="3200" dirty="0"/>
              <a:t>AI is everywhere and inescapable – for better or worse!</a:t>
            </a:r>
          </a:p>
          <a:p>
            <a:pPr>
              <a:spcAft>
                <a:spcPts val="1000"/>
              </a:spcAft>
            </a:pPr>
            <a:r>
              <a:rPr lang="en-GB" sz="3200" dirty="0"/>
              <a:t>Why AI is different and vastly inferior to human intelligence</a:t>
            </a:r>
          </a:p>
          <a:p>
            <a:pPr>
              <a:spcAft>
                <a:spcPts val="1000"/>
              </a:spcAft>
            </a:pPr>
            <a:r>
              <a:rPr lang="en-GB" sz="3200" dirty="0"/>
              <a:t>Real risks of current AI and how to counter them</a:t>
            </a:r>
          </a:p>
          <a:p>
            <a:pPr>
              <a:spcAft>
                <a:spcPts val="1000"/>
              </a:spcAft>
            </a:pPr>
            <a:r>
              <a:rPr lang="en-GB" sz="3200" dirty="0"/>
              <a:t>The wider risks to society that should concern us</a:t>
            </a:r>
          </a:p>
          <a:p>
            <a:pPr>
              <a:spcAft>
                <a:spcPts val="1000"/>
              </a:spcAft>
            </a:pPr>
            <a:r>
              <a:rPr lang="en-GB" sz="3200" dirty="0"/>
              <a:t>Summary and Conclusions</a:t>
            </a:r>
          </a:p>
          <a:p>
            <a:endParaRPr lang="en-GB" dirty="0"/>
          </a:p>
        </p:txBody>
      </p:sp>
      <p:sp>
        <p:nvSpPr>
          <p:cNvPr id="5" name="Rectangle 4">
            <a:extLst>
              <a:ext uri="{FF2B5EF4-FFF2-40B4-BE49-F238E27FC236}">
                <a16:creationId xmlns:a16="http://schemas.microsoft.com/office/drawing/2014/main" id="{DDDFEA84-B46B-4875-73CB-735E415D9E61}"/>
              </a:ext>
            </a:extLst>
          </p:cNvPr>
          <p:cNvSpPr/>
          <p:nvPr/>
        </p:nvSpPr>
        <p:spPr>
          <a:xfrm>
            <a:off x="609601" y="3820886"/>
            <a:ext cx="10276114" cy="6749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B488039D-DCDA-25C1-BA03-380DD4AFBF03}"/>
              </a:ext>
            </a:extLst>
          </p:cNvPr>
          <p:cNvSpPr>
            <a:spLocks noGrp="1"/>
          </p:cNvSpPr>
          <p:nvPr>
            <p:ph type="ftr" sz="quarter" idx="11"/>
          </p:nvPr>
        </p:nvSpPr>
        <p:spPr/>
        <p:txBody>
          <a:bodyPr/>
          <a:lstStyle/>
          <a:p>
            <a:r>
              <a:rPr lang="en-GB"/>
              <a:t>© Charles Symons 2025</a:t>
            </a:r>
          </a:p>
        </p:txBody>
      </p:sp>
      <p:sp>
        <p:nvSpPr>
          <p:cNvPr id="6" name="Slide Number Placeholder 5">
            <a:extLst>
              <a:ext uri="{FF2B5EF4-FFF2-40B4-BE49-F238E27FC236}">
                <a16:creationId xmlns:a16="http://schemas.microsoft.com/office/drawing/2014/main" id="{ED2F2655-5587-080B-1329-EAB987232F22}"/>
              </a:ext>
            </a:extLst>
          </p:cNvPr>
          <p:cNvSpPr>
            <a:spLocks noGrp="1"/>
          </p:cNvSpPr>
          <p:nvPr>
            <p:ph type="sldNum" sz="quarter" idx="12"/>
          </p:nvPr>
        </p:nvSpPr>
        <p:spPr/>
        <p:txBody>
          <a:bodyPr/>
          <a:lstStyle/>
          <a:p>
            <a:fld id="{2AFE9A9F-CCF6-4A2F-ACF7-AEB66D722B6E}" type="slidenum">
              <a:rPr lang="en-GB" smtClean="0"/>
              <a:t>20</a:t>
            </a:fld>
            <a:endParaRPr lang="en-GB"/>
          </a:p>
        </p:txBody>
      </p:sp>
    </p:spTree>
    <p:extLst>
      <p:ext uri="{BB962C8B-B14F-4D97-AF65-F5344CB8AC3E}">
        <p14:creationId xmlns:p14="http://schemas.microsoft.com/office/powerpoint/2010/main" val="418858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6947-B133-1CA5-6B37-EFEF815BDD07}"/>
              </a:ext>
            </a:extLst>
          </p:cNvPr>
          <p:cNvSpPr>
            <a:spLocks noGrp="1"/>
          </p:cNvSpPr>
          <p:nvPr>
            <p:ph type="title"/>
          </p:nvPr>
        </p:nvSpPr>
        <p:spPr>
          <a:xfrm>
            <a:off x="2917370" y="365125"/>
            <a:ext cx="7631105" cy="1325563"/>
          </a:xfrm>
        </p:spPr>
        <p:txBody>
          <a:bodyPr/>
          <a:lstStyle/>
          <a:p>
            <a:r>
              <a:rPr lang="en-GB" dirty="0"/>
              <a:t>Some general concerns about the impact of existing AI</a:t>
            </a:r>
          </a:p>
        </p:txBody>
      </p:sp>
      <p:sp>
        <p:nvSpPr>
          <p:cNvPr id="10" name="TextBox 9">
            <a:extLst>
              <a:ext uri="{FF2B5EF4-FFF2-40B4-BE49-F238E27FC236}">
                <a16:creationId xmlns:a16="http://schemas.microsoft.com/office/drawing/2014/main" id="{99202270-4240-B481-216C-4E3774025E38}"/>
              </a:ext>
            </a:extLst>
          </p:cNvPr>
          <p:cNvSpPr txBox="1"/>
          <p:nvPr/>
        </p:nvSpPr>
        <p:spPr>
          <a:xfrm>
            <a:off x="631365" y="2008148"/>
            <a:ext cx="11332876" cy="707886"/>
          </a:xfrm>
          <a:prstGeom prst="rect">
            <a:avLst/>
          </a:prstGeom>
          <a:noFill/>
        </p:spPr>
        <p:txBody>
          <a:bodyPr wrap="square" rtlCol="0">
            <a:spAutoFit/>
          </a:bodyPr>
          <a:lstStyle/>
          <a:p>
            <a:pPr marL="285750" indent="-285750">
              <a:buFont typeface="Arial" panose="020B0604020202020204" pitchFamily="34" charset="0"/>
              <a:buChar char="•"/>
            </a:pPr>
            <a:r>
              <a:rPr lang="en-GB" sz="4000" dirty="0"/>
              <a:t>Loss of jobs			    				Little evidence yet</a:t>
            </a:r>
          </a:p>
        </p:txBody>
      </p:sp>
      <p:sp>
        <p:nvSpPr>
          <p:cNvPr id="11" name="TextBox 10">
            <a:extLst>
              <a:ext uri="{FF2B5EF4-FFF2-40B4-BE49-F238E27FC236}">
                <a16:creationId xmlns:a16="http://schemas.microsoft.com/office/drawing/2014/main" id="{CAD5E659-708F-521F-2B15-D207B6536B66}"/>
              </a:ext>
            </a:extLst>
          </p:cNvPr>
          <p:cNvSpPr txBox="1"/>
          <p:nvPr/>
        </p:nvSpPr>
        <p:spPr>
          <a:xfrm>
            <a:off x="631360" y="2848879"/>
            <a:ext cx="11168754" cy="707886"/>
          </a:xfrm>
          <a:prstGeom prst="rect">
            <a:avLst/>
          </a:prstGeom>
          <a:noFill/>
        </p:spPr>
        <p:txBody>
          <a:bodyPr wrap="square" rtlCol="0">
            <a:spAutoFit/>
          </a:bodyPr>
          <a:lstStyle/>
          <a:p>
            <a:pPr marL="285750" indent="-285750">
              <a:buFont typeface="Arial" panose="020B0604020202020204" pitchFamily="34" charset="0"/>
              <a:buChar char="•"/>
            </a:pPr>
            <a:r>
              <a:rPr lang="en-GB" sz="4000" dirty="0"/>
              <a:t>Copyright breaches		    		Serious: legal redress?</a:t>
            </a:r>
          </a:p>
        </p:txBody>
      </p:sp>
      <p:sp>
        <p:nvSpPr>
          <p:cNvPr id="12" name="TextBox 11">
            <a:extLst>
              <a:ext uri="{FF2B5EF4-FFF2-40B4-BE49-F238E27FC236}">
                <a16:creationId xmlns:a16="http://schemas.microsoft.com/office/drawing/2014/main" id="{29F9E605-ACB8-2772-7E3B-2464235C7FDC}"/>
              </a:ext>
            </a:extLst>
          </p:cNvPr>
          <p:cNvSpPr txBox="1"/>
          <p:nvPr/>
        </p:nvSpPr>
        <p:spPr>
          <a:xfrm>
            <a:off x="653277" y="3718331"/>
            <a:ext cx="11056123" cy="707886"/>
          </a:xfrm>
          <a:prstGeom prst="rect">
            <a:avLst/>
          </a:prstGeom>
          <a:noFill/>
        </p:spPr>
        <p:txBody>
          <a:bodyPr wrap="square" rtlCol="0">
            <a:spAutoFit/>
          </a:bodyPr>
          <a:lstStyle/>
          <a:p>
            <a:pPr marL="285750" indent="-285750">
              <a:buFont typeface="Arial" panose="020B0604020202020204" pitchFamily="34" charset="0"/>
              <a:buChar char="•"/>
            </a:pPr>
            <a:r>
              <a:rPr lang="en-GB" sz="4000" dirty="0"/>
              <a:t>Power demands					Unclear how serious</a:t>
            </a:r>
          </a:p>
        </p:txBody>
      </p:sp>
      <p:sp>
        <p:nvSpPr>
          <p:cNvPr id="13" name="TextBox 12">
            <a:extLst>
              <a:ext uri="{FF2B5EF4-FFF2-40B4-BE49-F238E27FC236}">
                <a16:creationId xmlns:a16="http://schemas.microsoft.com/office/drawing/2014/main" id="{A5BD16A9-8931-D0D9-8791-BDA5DFF6A80F}"/>
              </a:ext>
            </a:extLst>
          </p:cNvPr>
          <p:cNvSpPr txBox="1"/>
          <p:nvPr/>
        </p:nvSpPr>
        <p:spPr>
          <a:xfrm>
            <a:off x="653277" y="4608791"/>
            <a:ext cx="11168754" cy="707886"/>
          </a:xfrm>
          <a:prstGeom prst="rect">
            <a:avLst/>
          </a:prstGeom>
          <a:noFill/>
        </p:spPr>
        <p:txBody>
          <a:bodyPr wrap="square" rtlCol="0">
            <a:spAutoFit/>
          </a:bodyPr>
          <a:lstStyle/>
          <a:p>
            <a:pPr marL="285750" indent="-285750">
              <a:buFont typeface="Arial" panose="020B0604020202020204" pitchFamily="34" charset="0"/>
              <a:buChar char="•"/>
            </a:pPr>
            <a:r>
              <a:rPr lang="en-GB" sz="4000" dirty="0"/>
              <a:t>Automated warfare		    		Already bad without AI</a:t>
            </a:r>
          </a:p>
        </p:txBody>
      </p:sp>
      <p:sp>
        <p:nvSpPr>
          <p:cNvPr id="3" name="TextBox 2">
            <a:extLst>
              <a:ext uri="{FF2B5EF4-FFF2-40B4-BE49-F238E27FC236}">
                <a16:creationId xmlns:a16="http://schemas.microsoft.com/office/drawing/2014/main" id="{E0601104-338A-C02B-6CEB-5A83B76F01EC}"/>
              </a:ext>
            </a:extLst>
          </p:cNvPr>
          <p:cNvSpPr txBox="1"/>
          <p:nvPr/>
        </p:nvSpPr>
        <p:spPr>
          <a:xfrm>
            <a:off x="631360" y="5499251"/>
            <a:ext cx="10384971" cy="707886"/>
          </a:xfrm>
          <a:prstGeom prst="rect">
            <a:avLst/>
          </a:prstGeom>
          <a:noFill/>
        </p:spPr>
        <p:txBody>
          <a:bodyPr wrap="square" rtlCol="0">
            <a:spAutoFit/>
          </a:bodyPr>
          <a:lstStyle/>
          <a:p>
            <a:pPr marL="285750" indent="-285750">
              <a:buFont typeface="Arial" panose="020B0604020202020204" pitchFamily="34" charset="0"/>
              <a:buChar char="•"/>
            </a:pPr>
            <a:r>
              <a:rPr lang="en-GB" sz="4000" dirty="0"/>
              <a:t>Stock-market correction   Inevitable</a:t>
            </a:r>
          </a:p>
        </p:txBody>
      </p:sp>
      <p:grpSp>
        <p:nvGrpSpPr>
          <p:cNvPr id="4" name="Group 3">
            <a:extLst>
              <a:ext uri="{FF2B5EF4-FFF2-40B4-BE49-F238E27FC236}">
                <a16:creationId xmlns:a16="http://schemas.microsoft.com/office/drawing/2014/main" id="{BD5C0895-A863-4D2F-951E-3174A04C2149}"/>
              </a:ext>
            </a:extLst>
          </p:cNvPr>
          <p:cNvGrpSpPr/>
          <p:nvPr/>
        </p:nvGrpSpPr>
        <p:grpSpPr>
          <a:xfrm>
            <a:off x="631373" y="288628"/>
            <a:ext cx="1837386" cy="1338942"/>
            <a:chOff x="968829" y="2122714"/>
            <a:chExt cx="10058400" cy="4212772"/>
          </a:xfrm>
        </p:grpSpPr>
        <p:grpSp>
          <p:nvGrpSpPr>
            <p:cNvPr id="5" name="Group 4">
              <a:extLst>
                <a:ext uri="{FF2B5EF4-FFF2-40B4-BE49-F238E27FC236}">
                  <a16:creationId xmlns:a16="http://schemas.microsoft.com/office/drawing/2014/main" id="{80E707C9-3490-6CDC-5F70-7BEF7B852E95}"/>
                </a:ext>
              </a:extLst>
            </p:cNvPr>
            <p:cNvGrpSpPr/>
            <p:nvPr/>
          </p:nvGrpSpPr>
          <p:grpSpPr>
            <a:xfrm>
              <a:off x="968829" y="2122714"/>
              <a:ext cx="10058400" cy="4212772"/>
              <a:chOff x="968829" y="2122714"/>
              <a:chExt cx="10058400" cy="4212772"/>
            </a:xfrm>
          </p:grpSpPr>
          <p:sp>
            <p:nvSpPr>
              <p:cNvPr id="23" name="Oval 22">
                <a:extLst>
                  <a:ext uri="{FF2B5EF4-FFF2-40B4-BE49-F238E27FC236}">
                    <a16:creationId xmlns:a16="http://schemas.microsoft.com/office/drawing/2014/main" id="{24041876-ED67-93F7-2A37-332AF9FA0451}"/>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33A23A6-DBE0-92B4-0ED5-214FF7751D8A}"/>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157701B-35A5-80FC-5850-AC8503184955}"/>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78FF370B-982C-8B23-BBBF-F88F26F8AF74}"/>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309CC81E-4B42-E928-A104-6267516BE8B2}"/>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9D0CC3C-2D50-1B67-4D16-3BFC9E2893BC}"/>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475B888-9A22-DF1F-AB46-30B68554111B}"/>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9978E9C-4689-FA2D-B284-C08DB74D7613}"/>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FABAF91-E9FD-7AFD-5B11-FEA306A44348}"/>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1B2180E1-6F98-D125-254B-3E56244638AA}"/>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0E3CF9F-C090-3FCE-D28A-0DF6C3809FBA}"/>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340B8D5D-EFEF-A05B-EBE8-6EB9F83FFB00}"/>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4BE9537-351A-9CE6-BC04-69686AEC8932}"/>
                  </a:ext>
                </a:extLst>
              </p:cNvPr>
              <p:cNvCxnSpPr>
                <a:cxnSpLocks/>
                <a:endCxn id="30"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9170591-DDC1-EE3C-AB6A-700EA36752C8}"/>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BBB689F-E825-80A4-C3AA-F0ACD04F2EDA}"/>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197F3F5-9A78-815D-243B-C4457FA22446}"/>
                  </a:ext>
                </a:extLst>
              </p:cNvPr>
              <p:cNvCxnSpPr>
                <a:cxnSpLocks/>
                <a:endCxn id="27"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8A2BB85-4B56-0E33-4AEF-659D2AB395F6}"/>
                  </a:ext>
                </a:extLst>
              </p:cNvPr>
              <p:cNvCxnSpPr>
                <a:stCxn id="32" idx="4"/>
                <a:endCxn id="28"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29D5DFE-2EC4-56C2-8E87-BA5C15BC4542}"/>
                  </a:ext>
                </a:extLst>
              </p:cNvPr>
              <p:cNvCxnSpPr>
                <a:stCxn id="23"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8215DEE-EBFF-FCD9-C650-9FCA376FDFA6}"/>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6AF79CB-4137-0817-A38B-B584D01ED8C8}"/>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6E99743-C266-2522-F43D-EE9744554D13}"/>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A21D105-2DC0-4DDF-A7C4-0363E8834550}"/>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FD32DBD-004D-5DD9-994A-5AA0B6A5D31A}"/>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1071B3A-7164-0ED8-19DF-BA3EF9BCB683}"/>
                  </a:ext>
                </a:extLst>
              </p:cNvPr>
              <p:cNvCxnSpPr>
                <a:stCxn id="31"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D111F27-B494-DD04-D917-FC03921C367F}"/>
                  </a:ext>
                </a:extLst>
              </p:cNvPr>
              <p:cNvCxnSpPr>
                <a:stCxn id="31"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6E777F2-48FD-28D4-6712-48151FEDBC41}"/>
                  </a:ext>
                </a:extLst>
              </p:cNvPr>
              <p:cNvCxnSpPr>
                <a:endCxn id="26"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6E30645-FD4E-518E-B95C-AC3CE9F5B587}"/>
                  </a:ext>
                </a:extLst>
              </p:cNvPr>
              <p:cNvCxnSpPr>
                <a:endCxn id="27"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F026268-CDB3-870F-5746-B282782EF974}"/>
                  </a:ext>
                </a:extLst>
              </p:cNvPr>
              <p:cNvCxnSpPr>
                <a:cxnSpLocks/>
                <a:endCxn id="25"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744E269-7FDA-A7BA-31E2-04F1F118C7FD}"/>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80F023F-24A3-F4CD-9DB1-F75AE80DB6AA}"/>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258064D-8D9B-CAA5-D615-0371F308D393}"/>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BE4274A-1E03-C951-8997-AAFD4273FA48}"/>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A4629D1-6296-BEAD-3CB2-1F3CC1DF000D}"/>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58E6E48-A291-BE81-FFB0-CBAC71E1955E}"/>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88759C8-9670-183D-3571-FB1379E9E9C5}"/>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1C035B7-7B5B-8CD8-981C-322E119E6CA1}"/>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B4A6E9C-3397-E9AB-E40A-AAE07A302475}"/>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410E1DB-E97D-FB3E-8465-B7D9656C0FA9}"/>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92F258B-A281-82D1-0B68-3FEAD92101AF}"/>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4084248-FB8B-A873-D005-4E473039F39D}"/>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F433ABD-2DA9-66FE-E7FC-0F3AE3BEB94B}"/>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FA63EAE-2C7E-E76C-F914-66F530731113}"/>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86DC8F1F-C6D0-435A-AADE-10755D5C481A}"/>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6D03016-50D7-E13A-0E34-98532D00CF88}"/>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C8D004B-D6A4-CB75-17BD-C5B76A207CB6}"/>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B35B23AC-5769-796A-9237-067A09D0CF17}"/>
                  </a:ext>
                </a:extLst>
              </p:cNvPr>
              <p:cNvCxnSpPr>
                <a:endCxn id="27"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1BDDF92A-FCE1-E77E-9B25-187DDBC771CD}"/>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F0F6221-83C8-B133-E542-0B5105F062DC}"/>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D2E55F0-FA21-0DAC-8EDE-EB1E3C886036}"/>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21A2CE4-4952-FC8A-E818-71C270B3053C}"/>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054EA6C-7BE6-9D98-7F79-DB691178B7E4}"/>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1D907A8-6ED9-2203-3BDC-D12F9056330C}"/>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EB1E6FD-B3DA-0115-EC08-F310E713BB03}"/>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5D7B23B-33D7-2568-D959-845703F7662B}"/>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309D13D-FAA7-AB4E-CDC4-13D560967B5E}"/>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037C68A-2750-90BA-C649-D788316B299C}"/>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E73CC81F-3F3A-C4BC-2DAA-E59AB221C6E7}"/>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F125412-B257-57C4-E795-CABB3F0742A8}"/>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2E3CC5A-422D-61F4-EB3E-8E3C6AFE3093}"/>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0DF9C910-CA0D-3788-E6D5-69D48AA1E4F4}"/>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64045F86-C04F-3A7C-A8B4-684AE1690C03}"/>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2387D24C-825C-6E0D-F24D-C11CF9187286}"/>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901AE711-B125-F203-378D-62AC9868599D}"/>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04FB6AE-4C74-C336-E65F-251F5CD8BBCC}"/>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B3B3A40-EE6F-510A-C9C7-BDE9FBFFF012}"/>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C7239365-976D-29C4-BB15-EA71E9E9E834}"/>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AC0F125-C096-7155-EDFF-99188FA6DBA3}"/>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C693956-D07C-12E8-3C5B-BD2C11DA3A48}"/>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900294A-9DA9-EBC9-BF40-9E52B905F12B}"/>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EE93083-BC9D-9EFF-F6F7-891F60F6C364}"/>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48E86B70-CDA9-BC86-F828-9049829B4BBB}"/>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8D27CAE-FCD7-6122-DA88-A4346DF15F8F}"/>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B48A8704-4DB0-3EB5-1775-0E788FF50D15}"/>
                  </a:ext>
                </a:extLst>
              </p:cNvPr>
              <p:cNvCxnSpPr>
                <a:stCxn id="33"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6BC0AFB-B1B4-B964-D219-85FC3262F5F9}"/>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459D1ECE-5C7B-1360-16A4-CB9E09AE58A6}"/>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98" name="Oval 97">
                <a:extLst>
                  <a:ext uri="{FF2B5EF4-FFF2-40B4-BE49-F238E27FC236}">
                    <a16:creationId xmlns:a16="http://schemas.microsoft.com/office/drawing/2014/main" id="{AA733EBB-B963-B21A-FABF-90011F508765}"/>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a:extLst>
                  <a:ext uri="{FF2B5EF4-FFF2-40B4-BE49-F238E27FC236}">
                    <a16:creationId xmlns:a16="http://schemas.microsoft.com/office/drawing/2014/main" id="{4EAD4D9C-36EB-8F1E-5C80-EBB0022B3515}"/>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7BE10813-638A-6C4D-5018-626DB3F5411C}"/>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F22FE65-9757-9617-C586-89AE4E48FD82}"/>
                  </a:ext>
                </a:extLst>
              </p:cNvPr>
              <p:cNvCxnSpPr>
                <a:endCxn id="28"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6142D503-690A-3CEC-4633-307E6F9D5B0D}"/>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F69C4F57-A97F-7F7D-7442-B08FB45C59A3}"/>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4F02CCDD-99DA-2D22-B6E8-80C51D38FD48}"/>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DE4CE154-D661-C9E8-6386-F7461116042D}"/>
                  </a:ext>
                </a:extLst>
              </p:cNvPr>
              <p:cNvCxnSpPr>
                <a:stCxn id="98"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C40B7E7D-ECA2-4402-CEC6-1BB93A91C479}"/>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F7FD308-8F8E-00D5-312B-966575C51D72}"/>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85E6E191-03AB-B5D3-59FE-90DDFC6D22C3}"/>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FD879638-C414-9360-EBD8-BB168CC0F7B1}"/>
                  </a:ext>
                </a:extLst>
              </p:cNvPr>
              <p:cNvCxnSpPr>
                <a:stCxn id="98"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38C93B7-DD31-6630-1581-3819CA185200}"/>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86BEC066-C8B3-C143-3011-E08C02FB9BC8}"/>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452E847-DB78-F750-D23B-178E5569FDF2}"/>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DD6377FC-DEA2-3F90-B792-3169BCC08AA0}"/>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F260F72-015F-D42E-334F-1C4E0718A1C4}"/>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E6C1650-D5EE-8452-74ED-696398F12EAB}"/>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C98B29BC-CAF5-725E-6B0E-99EB908B7A23}"/>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E748786C-B290-A004-B0D9-825FC726AC41}"/>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34D3DAA-6DDC-C2BB-3169-1874D1A13D89}"/>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A9114EDC-3B37-D2F7-AB2F-9424118F766F}"/>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340672AF-3F22-4D59-35B8-BABC67A088EB}"/>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FF1D01BA-4241-8541-EE64-941ADAC9986B}"/>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DD1FD6BC-039E-DC7A-74B0-7DB1B6464845}"/>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0936BF5-D17A-FA29-6CA6-2EC1AA646989}"/>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E3D2E3A-C415-1B71-5EAA-8648D50ECEE2}"/>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0D7BEB9-083C-3A39-E9F0-427E2110E35B}"/>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DD72683-3265-56C5-C8DF-93EA796517A3}"/>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04CCBFC-2686-96EE-E5FA-F19092339DDB}"/>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C5D23F1-7D8C-50CC-74FB-19C145833DE7}"/>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D071DFC-EFAD-41DF-9967-7B615E05606D}"/>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11D2AF3-AF90-0D23-618F-F693EC04828A}"/>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C932411-581D-3389-EC13-A191FCCB985A}"/>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3F41344-3D83-0EDB-DD82-049AF679BB50}"/>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D2E560A-BB9C-F934-378D-8E6007057905}"/>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Footer Placeholder 13">
            <a:extLst>
              <a:ext uri="{FF2B5EF4-FFF2-40B4-BE49-F238E27FC236}">
                <a16:creationId xmlns:a16="http://schemas.microsoft.com/office/drawing/2014/main" id="{3DBE9F9C-66E0-4A1C-2143-9460242D068D}"/>
              </a:ext>
            </a:extLst>
          </p:cNvPr>
          <p:cNvSpPr>
            <a:spLocks noGrp="1"/>
          </p:cNvSpPr>
          <p:nvPr>
            <p:ph type="ftr" sz="quarter" idx="11"/>
          </p:nvPr>
        </p:nvSpPr>
        <p:spPr/>
        <p:txBody>
          <a:bodyPr/>
          <a:lstStyle/>
          <a:p>
            <a:r>
              <a:rPr lang="en-GB"/>
              <a:t>© Charles Symons 2025</a:t>
            </a:r>
          </a:p>
        </p:txBody>
      </p:sp>
      <p:sp>
        <p:nvSpPr>
          <p:cNvPr id="122" name="Slide Number Placeholder 121">
            <a:extLst>
              <a:ext uri="{FF2B5EF4-FFF2-40B4-BE49-F238E27FC236}">
                <a16:creationId xmlns:a16="http://schemas.microsoft.com/office/drawing/2014/main" id="{905C047A-24CA-FDE6-4D3E-E1DBAE09A6D1}"/>
              </a:ext>
            </a:extLst>
          </p:cNvPr>
          <p:cNvSpPr>
            <a:spLocks noGrp="1"/>
          </p:cNvSpPr>
          <p:nvPr>
            <p:ph type="sldNum" sz="quarter" idx="12"/>
          </p:nvPr>
        </p:nvSpPr>
        <p:spPr/>
        <p:txBody>
          <a:bodyPr/>
          <a:lstStyle/>
          <a:p>
            <a:fld id="{2AFE9A9F-CCF6-4A2F-ACF7-AEB66D722B6E}" type="slidenum">
              <a:rPr lang="en-GB" smtClean="0"/>
              <a:t>21</a:t>
            </a:fld>
            <a:endParaRPr lang="en-GB"/>
          </a:p>
        </p:txBody>
      </p:sp>
    </p:spTree>
    <p:extLst>
      <p:ext uri="{BB962C8B-B14F-4D97-AF65-F5344CB8AC3E}">
        <p14:creationId xmlns:p14="http://schemas.microsoft.com/office/powerpoint/2010/main" val="36426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3208-0EBF-A64E-8C06-A3839AFE171B}"/>
              </a:ext>
            </a:extLst>
          </p:cNvPr>
          <p:cNvSpPr>
            <a:spLocks noGrp="1"/>
          </p:cNvSpPr>
          <p:nvPr>
            <p:ph type="title"/>
          </p:nvPr>
        </p:nvSpPr>
        <p:spPr>
          <a:xfrm>
            <a:off x="635000" y="365125"/>
            <a:ext cx="11087100" cy="1325563"/>
          </a:xfrm>
        </p:spPr>
        <p:txBody>
          <a:bodyPr>
            <a:normAutofit fontScale="90000"/>
          </a:bodyPr>
          <a:lstStyle/>
          <a:p>
            <a:r>
              <a:rPr lang="en-GB" dirty="0"/>
              <a:t>Social media have already changed human behaviour </a:t>
            </a:r>
            <a:r>
              <a:rPr lang="en-GB" i="1" dirty="0"/>
              <a:t>in one generation</a:t>
            </a:r>
            <a:r>
              <a:rPr lang="en-GB" dirty="0"/>
              <a:t>;</a:t>
            </a:r>
            <a:r>
              <a:rPr lang="en-GB" b="1" dirty="0"/>
              <a:t> AI only risks continuing the trend</a:t>
            </a:r>
          </a:p>
        </p:txBody>
      </p:sp>
      <p:pic>
        <p:nvPicPr>
          <p:cNvPr id="7" name="Picture 6">
            <a:extLst>
              <a:ext uri="{FF2B5EF4-FFF2-40B4-BE49-F238E27FC236}">
                <a16:creationId xmlns:a16="http://schemas.microsoft.com/office/drawing/2014/main" id="{FD74A353-7912-615D-45A7-50445BED6755}"/>
              </a:ext>
            </a:extLst>
          </p:cNvPr>
          <p:cNvPicPr>
            <a:picLocks noChangeAspect="1"/>
          </p:cNvPicPr>
          <p:nvPr/>
        </p:nvPicPr>
        <p:blipFill>
          <a:blip r:embed="rId3"/>
          <a:stretch>
            <a:fillRect/>
          </a:stretch>
        </p:blipFill>
        <p:spPr>
          <a:xfrm>
            <a:off x="840013" y="2334985"/>
            <a:ext cx="4310743" cy="2826008"/>
          </a:xfrm>
          <a:prstGeom prst="rect">
            <a:avLst/>
          </a:prstGeom>
        </p:spPr>
      </p:pic>
      <p:sp>
        <p:nvSpPr>
          <p:cNvPr id="3" name="TextBox 2">
            <a:extLst>
              <a:ext uri="{FF2B5EF4-FFF2-40B4-BE49-F238E27FC236}">
                <a16:creationId xmlns:a16="http://schemas.microsoft.com/office/drawing/2014/main" id="{C3B12394-9574-965A-0872-C2F6C0E635F6}"/>
              </a:ext>
            </a:extLst>
          </p:cNvPr>
          <p:cNvSpPr txBox="1"/>
          <p:nvPr/>
        </p:nvSpPr>
        <p:spPr>
          <a:xfrm>
            <a:off x="1140059" y="1598041"/>
            <a:ext cx="3493970" cy="584775"/>
          </a:xfrm>
          <a:prstGeom prst="rect">
            <a:avLst/>
          </a:prstGeom>
          <a:noFill/>
        </p:spPr>
        <p:txBody>
          <a:bodyPr wrap="square" rtlCol="0">
            <a:spAutoFit/>
          </a:bodyPr>
          <a:lstStyle/>
          <a:p>
            <a:r>
              <a:rPr lang="en-GB" sz="3200" b="1" dirty="0"/>
              <a:t>Once upon a time</a:t>
            </a:r>
          </a:p>
        </p:txBody>
      </p:sp>
      <p:pic>
        <p:nvPicPr>
          <p:cNvPr id="4" name="Picture 3">
            <a:extLst>
              <a:ext uri="{FF2B5EF4-FFF2-40B4-BE49-F238E27FC236}">
                <a16:creationId xmlns:a16="http://schemas.microsoft.com/office/drawing/2014/main" id="{B3FA6EB9-23B5-FC60-A986-6B0C047E0EAA}"/>
              </a:ext>
            </a:extLst>
          </p:cNvPr>
          <p:cNvPicPr>
            <a:picLocks noChangeAspect="1"/>
          </p:cNvPicPr>
          <p:nvPr/>
        </p:nvPicPr>
        <p:blipFill>
          <a:blip r:embed="rId4"/>
          <a:stretch>
            <a:fillRect/>
          </a:stretch>
        </p:blipFill>
        <p:spPr>
          <a:xfrm>
            <a:off x="7041244" y="2334985"/>
            <a:ext cx="4310743" cy="2797628"/>
          </a:xfrm>
          <a:prstGeom prst="rect">
            <a:avLst/>
          </a:prstGeom>
        </p:spPr>
      </p:pic>
      <p:cxnSp>
        <p:nvCxnSpPr>
          <p:cNvPr id="8" name="Straight Connector 7">
            <a:extLst>
              <a:ext uri="{FF2B5EF4-FFF2-40B4-BE49-F238E27FC236}">
                <a16:creationId xmlns:a16="http://schemas.microsoft.com/office/drawing/2014/main" id="{2C9D301C-7860-DD3D-0032-958A3963A7AF}"/>
              </a:ext>
            </a:extLst>
          </p:cNvPr>
          <p:cNvCxnSpPr/>
          <p:nvPr/>
        </p:nvCxnSpPr>
        <p:spPr>
          <a:xfrm flipH="1">
            <a:off x="836387" y="1786191"/>
            <a:ext cx="4212771" cy="337457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04DAD1A-087E-2287-CA7B-FF52DD831554}"/>
              </a:ext>
            </a:extLst>
          </p:cNvPr>
          <p:cNvCxnSpPr>
            <a:cxnSpLocks/>
          </p:cNvCxnSpPr>
          <p:nvPr/>
        </p:nvCxnSpPr>
        <p:spPr>
          <a:xfrm>
            <a:off x="988787" y="1938591"/>
            <a:ext cx="4212771" cy="337457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Arrow: Right 9">
            <a:extLst>
              <a:ext uri="{FF2B5EF4-FFF2-40B4-BE49-F238E27FC236}">
                <a16:creationId xmlns:a16="http://schemas.microsoft.com/office/drawing/2014/main" id="{868DA841-5A72-4B33-6D82-412B3725E6BA}"/>
              </a:ext>
            </a:extLst>
          </p:cNvPr>
          <p:cNvSpPr/>
          <p:nvPr/>
        </p:nvSpPr>
        <p:spPr>
          <a:xfrm>
            <a:off x="5531756" y="3308236"/>
            <a:ext cx="1077686" cy="631371"/>
          </a:xfrm>
          <a:prstGeom prst="rightArrow">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2419179-31C2-1E5A-8649-637DA7E0F49D}"/>
              </a:ext>
            </a:extLst>
          </p:cNvPr>
          <p:cNvSpPr txBox="1"/>
          <p:nvPr/>
        </p:nvSpPr>
        <p:spPr>
          <a:xfrm>
            <a:off x="8512649" y="1693263"/>
            <a:ext cx="2050181" cy="584775"/>
          </a:xfrm>
          <a:prstGeom prst="rect">
            <a:avLst/>
          </a:prstGeom>
          <a:noFill/>
        </p:spPr>
        <p:txBody>
          <a:bodyPr wrap="square" rtlCol="0">
            <a:spAutoFit/>
          </a:bodyPr>
          <a:lstStyle/>
          <a:p>
            <a:r>
              <a:rPr lang="en-GB" sz="3200" b="1" dirty="0"/>
              <a:t>Today?</a:t>
            </a:r>
          </a:p>
        </p:txBody>
      </p:sp>
      <p:grpSp>
        <p:nvGrpSpPr>
          <p:cNvPr id="6" name="Group 5">
            <a:extLst>
              <a:ext uri="{FF2B5EF4-FFF2-40B4-BE49-F238E27FC236}">
                <a16:creationId xmlns:a16="http://schemas.microsoft.com/office/drawing/2014/main" id="{815EE66D-9BC6-E5F7-D571-24203489E2F0}"/>
              </a:ext>
            </a:extLst>
          </p:cNvPr>
          <p:cNvGrpSpPr/>
          <p:nvPr/>
        </p:nvGrpSpPr>
        <p:grpSpPr>
          <a:xfrm>
            <a:off x="771071" y="5283435"/>
            <a:ext cx="11053971" cy="1569660"/>
            <a:chOff x="771071" y="5283435"/>
            <a:chExt cx="11053971" cy="1569660"/>
          </a:xfrm>
        </p:grpSpPr>
        <p:sp>
          <p:nvSpPr>
            <p:cNvPr id="5" name="TextBox 4">
              <a:extLst>
                <a:ext uri="{FF2B5EF4-FFF2-40B4-BE49-F238E27FC236}">
                  <a16:creationId xmlns:a16="http://schemas.microsoft.com/office/drawing/2014/main" id="{F62D49AE-3CC5-30F4-CE64-08A06D0776CF}"/>
                </a:ext>
              </a:extLst>
            </p:cNvPr>
            <p:cNvSpPr txBox="1"/>
            <p:nvPr/>
          </p:nvSpPr>
          <p:spPr>
            <a:xfrm>
              <a:off x="771071" y="5465331"/>
              <a:ext cx="4343402" cy="1077218"/>
            </a:xfrm>
            <a:prstGeom prst="rect">
              <a:avLst/>
            </a:prstGeom>
            <a:noFill/>
          </p:spPr>
          <p:txBody>
            <a:bodyPr wrap="square" rtlCol="0">
              <a:spAutoFit/>
            </a:bodyPr>
            <a:lstStyle/>
            <a:p>
              <a:pPr algn="ctr"/>
              <a:r>
                <a:rPr lang="en-GB" sz="3200" b="1" i="1" dirty="0"/>
                <a:t>Sociability and variety was the spice of life</a:t>
              </a:r>
            </a:p>
          </p:txBody>
        </p:sp>
        <p:sp>
          <p:nvSpPr>
            <p:cNvPr id="14" name="TextBox 13">
              <a:extLst>
                <a:ext uri="{FF2B5EF4-FFF2-40B4-BE49-F238E27FC236}">
                  <a16:creationId xmlns:a16="http://schemas.microsoft.com/office/drawing/2014/main" id="{0597A4B2-191A-EECF-11DB-1490836187F6}"/>
                </a:ext>
              </a:extLst>
            </p:cNvPr>
            <p:cNvSpPr txBox="1"/>
            <p:nvPr/>
          </p:nvSpPr>
          <p:spPr>
            <a:xfrm>
              <a:off x="6516914" y="5283435"/>
              <a:ext cx="5308128" cy="1569660"/>
            </a:xfrm>
            <a:prstGeom prst="rect">
              <a:avLst/>
            </a:prstGeom>
            <a:noFill/>
          </p:spPr>
          <p:txBody>
            <a:bodyPr wrap="square" rtlCol="0">
              <a:spAutoFit/>
            </a:bodyPr>
            <a:lstStyle/>
            <a:p>
              <a:pPr algn="ctr"/>
              <a:r>
                <a:rPr lang="en-GB" sz="3200" b="1" i="1" dirty="0"/>
                <a:t>Tech addiction leads to social isolation and re-enforces prejudices</a:t>
              </a:r>
            </a:p>
          </p:txBody>
        </p:sp>
      </p:grpSp>
      <p:sp>
        <p:nvSpPr>
          <p:cNvPr id="11" name="Footer Placeholder 10">
            <a:extLst>
              <a:ext uri="{FF2B5EF4-FFF2-40B4-BE49-F238E27FC236}">
                <a16:creationId xmlns:a16="http://schemas.microsoft.com/office/drawing/2014/main" id="{9BD3AABA-B8C3-1776-2281-737EA2CF766E}"/>
              </a:ext>
            </a:extLst>
          </p:cNvPr>
          <p:cNvSpPr>
            <a:spLocks noGrp="1"/>
          </p:cNvSpPr>
          <p:nvPr>
            <p:ph type="ftr" sz="quarter" idx="11"/>
          </p:nvPr>
        </p:nvSpPr>
        <p:spPr/>
        <p:txBody>
          <a:bodyPr/>
          <a:lstStyle/>
          <a:p>
            <a:r>
              <a:rPr lang="en-GB"/>
              <a:t>© Charles Symons 2025</a:t>
            </a:r>
          </a:p>
        </p:txBody>
      </p:sp>
      <p:sp>
        <p:nvSpPr>
          <p:cNvPr id="13" name="Slide Number Placeholder 12">
            <a:extLst>
              <a:ext uri="{FF2B5EF4-FFF2-40B4-BE49-F238E27FC236}">
                <a16:creationId xmlns:a16="http://schemas.microsoft.com/office/drawing/2014/main" id="{4108F277-08F8-7167-2122-3FF476FACCA5}"/>
              </a:ext>
            </a:extLst>
          </p:cNvPr>
          <p:cNvSpPr>
            <a:spLocks noGrp="1"/>
          </p:cNvSpPr>
          <p:nvPr>
            <p:ph type="sldNum" sz="quarter" idx="12"/>
          </p:nvPr>
        </p:nvSpPr>
        <p:spPr/>
        <p:txBody>
          <a:bodyPr/>
          <a:lstStyle/>
          <a:p>
            <a:fld id="{2AFE9A9F-CCF6-4A2F-ACF7-AEB66D722B6E}" type="slidenum">
              <a:rPr lang="en-GB" smtClean="0"/>
              <a:t>22</a:t>
            </a:fld>
            <a:endParaRPr lang="en-GB"/>
          </a:p>
        </p:txBody>
      </p:sp>
    </p:spTree>
    <p:extLst>
      <p:ext uri="{BB962C8B-B14F-4D97-AF65-F5344CB8AC3E}">
        <p14:creationId xmlns:p14="http://schemas.microsoft.com/office/powerpoint/2010/main" val="363776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A424-AB50-F6F9-6ED1-8986375461F3}"/>
              </a:ext>
            </a:extLst>
          </p:cNvPr>
          <p:cNvSpPr>
            <a:spLocks noGrp="1"/>
          </p:cNvSpPr>
          <p:nvPr>
            <p:ph type="title"/>
          </p:nvPr>
        </p:nvSpPr>
        <p:spPr/>
        <p:txBody>
          <a:bodyPr/>
          <a:lstStyle/>
          <a:p>
            <a:r>
              <a:rPr lang="en-GB" dirty="0"/>
              <a:t>Countering the de-humanizing effects of technology: </a:t>
            </a:r>
            <a:r>
              <a:rPr lang="en-GB" b="1" dirty="0"/>
              <a:t> (1) Education</a:t>
            </a:r>
            <a:endParaRPr lang="en-GB" dirty="0"/>
          </a:p>
        </p:txBody>
      </p:sp>
      <p:sp>
        <p:nvSpPr>
          <p:cNvPr id="4" name="TextBox 3">
            <a:extLst>
              <a:ext uri="{FF2B5EF4-FFF2-40B4-BE49-F238E27FC236}">
                <a16:creationId xmlns:a16="http://schemas.microsoft.com/office/drawing/2014/main" id="{D3477E13-2EBA-DFE4-EDA2-1E2677B1A97E}"/>
              </a:ext>
            </a:extLst>
          </p:cNvPr>
          <p:cNvSpPr txBox="1"/>
          <p:nvPr/>
        </p:nvSpPr>
        <p:spPr>
          <a:xfrm>
            <a:off x="838200" y="1990988"/>
            <a:ext cx="10515600" cy="1569660"/>
          </a:xfrm>
          <a:prstGeom prst="rect">
            <a:avLst/>
          </a:prstGeom>
          <a:noFill/>
        </p:spPr>
        <p:txBody>
          <a:bodyPr wrap="square" rtlCol="0">
            <a:spAutoFit/>
          </a:bodyPr>
          <a:lstStyle/>
          <a:p>
            <a:r>
              <a:rPr lang="en-GB" sz="3200" dirty="0"/>
              <a:t>Traditional methods of education must be maintained</a:t>
            </a:r>
          </a:p>
          <a:p>
            <a:pPr marL="571500" indent="-571500">
              <a:buFont typeface="Arial" panose="020B0604020202020204" pitchFamily="34" charset="0"/>
              <a:buChar char="•"/>
            </a:pPr>
            <a:r>
              <a:rPr lang="en-GB" sz="3200" dirty="0"/>
              <a:t>learning face-to-face with teachers in schools</a:t>
            </a:r>
          </a:p>
          <a:p>
            <a:pPr marL="571500" indent="-571500">
              <a:buFont typeface="Arial" panose="020B0604020202020204" pitchFamily="34" charset="0"/>
              <a:buChar char="•"/>
            </a:pPr>
            <a:r>
              <a:rPr lang="en-GB" sz="3200" dirty="0"/>
              <a:t>encouraging play, socialising, sports, etc.</a:t>
            </a:r>
          </a:p>
        </p:txBody>
      </p:sp>
      <p:sp>
        <p:nvSpPr>
          <p:cNvPr id="3" name="TextBox 2">
            <a:extLst>
              <a:ext uri="{FF2B5EF4-FFF2-40B4-BE49-F238E27FC236}">
                <a16:creationId xmlns:a16="http://schemas.microsoft.com/office/drawing/2014/main" id="{3F5DD02F-DF26-BB10-8C24-5AC7C1E75595}"/>
              </a:ext>
            </a:extLst>
          </p:cNvPr>
          <p:cNvSpPr txBox="1"/>
          <p:nvPr/>
        </p:nvSpPr>
        <p:spPr>
          <a:xfrm>
            <a:off x="508907" y="5648464"/>
            <a:ext cx="11174185" cy="707886"/>
          </a:xfrm>
          <a:prstGeom prst="rect">
            <a:avLst/>
          </a:prstGeom>
          <a:noFill/>
        </p:spPr>
        <p:txBody>
          <a:bodyPr wrap="square" rtlCol="0">
            <a:spAutoFit/>
          </a:bodyPr>
          <a:lstStyle/>
          <a:p>
            <a:r>
              <a:rPr lang="en-GB" sz="4000" b="1" dirty="0"/>
              <a:t>Some good news. Social media use is declining!</a:t>
            </a:r>
          </a:p>
        </p:txBody>
      </p:sp>
      <p:sp>
        <p:nvSpPr>
          <p:cNvPr id="5" name="TextBox 4">
            <a:extLst>
              <a:ext uri="{FF2B5EF4-FFF2-40B4-BE49-F238E27FC236}">
                <a16:creationId xmlns:a16="http://schemas.microsoft.com/office/drawing/2014/main" id="{FAFB2A02-5D3E-D47E-4CD7-6835B8FD31C1}"/>
              </a:ext>
            </a:extLst>
          </p:cNvPr>
          <p:cNvSpPr txBox="1"/>
          <p:nvPr/>
        </p:nvSpPr>
        <p:spPr>
          <a:xfrm>
            <a:off x="838200" y="3560648"/>
            <a:ext cx="10844892" cy="1077218"/>
          </a:xfrm>
          <a:prstGeom prst="rect">
            <a:avLst/>
          </a:prstGeom>
          <a:noFill/>
        </p:spPr>
        <p:txBody>
          <a:bodyPr wrap="square" rtlCol="0">
            <a:spAutoFit/>
          </a:bodyPr>
          <a:lstStyle/>
          <a:p>
            <a:r>
              <a:rPr lang="en-GB" sz="3200" dirty="0"/>
              <a:t>plus …..</a:t>
            </a:r>
          </a:p>
          <a:p>
            <a:pPr marL="571500" indent="-571500">
              <a:buFont typeface="Arial" panose="020B0604020202020204" pitchFamily="34" charset="0"/>
              <a:buChar char="•"/>
            </a:pPr>
            <a:r>
              <a:rPr lang="en-GB" sz="3200" dirty="0"/>
              <a:t>use, benefits and dangers of information technology</a:t>
            </a:r>
          </a:p>
        </p:txBody>
      </p:sp>
      <p:sp>
        <p:nvSpPr>
          <p:cNvPr id="6" name="TextBox 5">
            <a:extLst>
              <a:ext uri="{FF2B5EF4-FFF2-40B4-BE49-F238E27FC236}">
                <a16:creationId xmlns:a16="http://schemas.microsoft.com/office/drawing/2014/main" id="{E3BD6434-FC87-2B8E-F062-E195EAEBC349}"/>
              </a:ext>
            </a:extLst>
          </p:cNvPr>
          <p:cNvSpPr txBox="1"/>
          <p:nvPr/>
        </p:nvSpPr>
        <p:spPr>
          <a:xfrm>
            <a:off x="838200" y="4914533"/>
            <a:ext cx="10844892" cy="584775"/>
          </a:xfrm>
          <a:prstGeom prst="rect">
            <a:avLst/>
          </a:prstGeom>
          <a:noFill/>
        </p:spPr>
        <p:txBody>
          <a:bodyPr wrap="square" rtlCol="0">
            <a:spAutoFit/>
          </a:bodyPr>
          <a:lstStyle/>
          <a:p>
            <a:r>
              <a:rPr lang="en-GB" sz="3200" dirty="0"/>
              <a:t>(and education for adults ……?)</a:t>
            </a:r>
          </a:p>
        </p:txBody>
      </p:sp>
      <p:sp>
        <p:nvSpPr>
          <p:cNvPr id="7" name="Footer Placeholder 6">
            <a:extLst>
              <a:ext uri="{FF2B5EF4-FFF2-40B4-BE49-F238E27FC236}">
                <a16:creationId xmlns:a16="http://schemas.microsoft.com/office/drawing/2014/main" id="{905291ED-2148-E4B9-E4D2-770A59CC89D9}"/>
              </a:ext>
            </a:extLst>
          </p:cNvPr>
          <p:cNvSpPr>
            <a:spLocks noGrp="1"/>
          </p:cNvSpPr>
          <p:nvPr>
            <p:ph type="ftr" sz="quarter" idx="11"/>
          </p:nvPr>
        </p:nvSpPr>
        <p:spPr/>
        <p:txBody>
          <a:bodyPr/>
          <a:lstStyle/>
          <a:p>
            <a:r>
              <a:rPr lang="en-GB"/>
              <a:t>© Charles Symons 2025</a:t>
            </a:r>
          </a:p>
        </p:txBody>
      </p:sp>
      <p:sp>
        <p:nvSpPr>
          <p:cNvPr id="8" name="Slide Number Placeholder 7">
            <a:extLst>
              <a:ext uri="{FF2B5EF4-FFF2-40B4-BE49-F238E27FC236}">
                <a16:creationId xmlns:a16="http://schemas.microsoft.com/office/drawing/2014/main" id="{B217A80B-21B9-FEF4-ADAA-EBACA596BB79}"/>
              </a:ext>
            </a:extLst>
          </p:cNvPr>
          <p:cNvSpPr>
            <a:spLocks noGrp="1"/>
          </p:cNvSpPr>
          <p:nvPr>
            <p:ph type="sldNum" sz="quarter" idx="12"/>
          </p:nvPr>
        </p:nvSpPr>
        <p:spPr/>
        <p:txBody>
          <a:bodyPr/>
          <a:lstStyle/>
          <a:p>
            <a:fld id="{2AFE9A9F-CCF6-4A2F-ACF7-AEB66D722B6E}" type="slidenum">
              <a:rPr lang="en-GB" smtClean="0"/>
              <a:t>23</a:t>
            </a:fld>
            <a:endParaRPr lang="en-GB"/>
          </a:p>
        </p:txBody>
      </p:sp>
    </p:spTree>
    <p:extLst>
      <p:ext uri="{BB962C8B-B14F-4D97-AF65-F5344CB8AC3E}">
        <p14:creationId xmlns:p14="http://schemas.microsoft.com/office/powerpoint/2010/main" val="372282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7704-7C14-80DC-1C9A-86C21DE53366}"/>
              </a:ext>
            </a:extLst>
          </p:cNvPr>
          <p:cNvSpPr>
            <a:spLocks noGrp="1"/>
          </p:cNvSpPr>
          <p:nvPr>
            <p:ph type="title"/>
          </p:nvPr>
        </p:nvSpPr>
        <p:spPr/>
        <p:txBody>
          <a:bodyPr/>
          <a:lstStyle/>
          <a:p>
            <a:r>
              <a:rPr lang="en-GB" dirty="0"/>
              <a:t>Countering the de-humanizing and other harmful effects of technology:</a:t>
            </a:r>
            <a:r>
              <a:rPr lang="en-GB" b="1" dirty="0"/>
              <a:t> (2) Regulation</a:t>
            </a:r>
            <a:endParaRPr lang="en-GB" dirty="0"/>
          </a:p>
        </p:txBody>
      </p:sp>
      <p:sp>
        <p:nvSpPr>
          <p:cNvPr id="3" name="TextBox 2">
            <a:extLst>
              <a:ext uri="{FF2B5EF4-FFF2-40B4-BE49-F238E27FC236}">
                <a16:creationId xmlns:a16="http://schemas.microsoft.com/office/drawing/2014/main" id="{DB7F7D96-FC97-37E9-7CAF-0D1FE027D62F}"/>
              </a:ext>
            </a:extLst>
          </p:cNvPr>
          <p:cNvSpPr txBox="1"/>
          <p:nvPr/>
        </p:nvSpPr>
        <p:spPr>
          <a:xfrm>
            <a:off x="947057" y="4126921"/>
            <a:ext cx="9873342" cy="646331"/>
          </a:xfrm>
          <a:prstGeom prst="rect">
            <a:avLst/>
          </a:prstGeom>
          <a:noFill/>
        </p:spPr>
        <p:txBody>
          <a:bodyPr wrap="square" rtlCol="0">
            <a:spAutoFit/>
          </a:bodyPr>
          <a:lstStyle/>
          <a:p>
            <a:r>
              <a:rPr lang="en-GB" sz="3600" dirty="0"/>
              <a:t>Watermark AI-generated content?	     Too late?</a:t>
            </a:r>
          </a:p>
        </p:txBody>
      </p:sp>
      <p:sp>
        <p:nvSpPr>
          <p:cNvPr id="4" name="TextBox 3">
            <a:extLst>
              <a:ext uri="{FF2B5EF4-FFF2-40B4-BE49-F238E27FC236}">
                <a16:creationId xmlns:a16="http://schemas.microsoft.com/office/drawing/2014/main" id="{61668EA6-A452-7BE0-9CAF-3B354835B005}"/>
              </a:ext>
            </a:extLst>
          </p:cNvPr>
          <p:cNvSpPr txBox="1"/>
          <p:nvPr/>
        </p:nvSpPr>
        <p:spPr>
          <a:xfrm>
            <a:off x="947057" y="4908929"/>
            <a:ext cx="10626271" cy="646331"/>
          </a:xfrm>
          <a:prstGeom prst="rect">
            <a:avLst/>
          </a:prstGeom>
          <a:noFill/>
        </p:spPr>
        <p:txBody>
          <a:bodyPr wrap="square" rtlCol="0">
            <a:spAutoFit/>
          </a:bodyPr>
          <a:lstStyle/>
          <a:p>
            <a:r>
              <a:rPr lang="en-GB" sz="3600" dirty="0"/>
              <a:t>Ban AI use of copyrighted material?	How effective?</a:t>
            </a:r>
          </a:p>
        </p:txBody>
      </p:sp>
      <p:sp>
        <p:nvSpPr>
          <p:cNvPr id="5" name="TextBox 4">
            <a:extLst>
              <a:ext uri="{FF2B5EF4-FFF2-40B4-BE49-F238E27FC236}">
                <a16:creationId xmlns:a16="http://schemas.microsoft.com/office/drawing/2014/main" id="{8D5A5581-EEBC-AAE8-2D5C-A93F8CE00E7B}"/>
              </a:ext>
            </a:extLst>
          </p:cNvPr>
          <p:cNvSpPr txBox="1"/>
          <p:nvPr/>
        </p:nvSpPr>
        <p:spPr>
          <a:xfrm>
            <a:off x="947057" y="5690937"/>
            <a:ext cx="11067143" cy="1077218"/>
          </a:xfrm>
          <a:prstGeom prst="rect">
            <a:avLst/>
          </a:prstGeom>
          <a:noFill/>
        </p:spPr>
        <p:txBody>
          <a:bodyPr wrap="square" rtlCol="0">
            <a:spAutoFit/>
          </a:bodyPr>
          <a:lstStyle/>
          <a:p>
            <a:r>
              <a:rPr lang="en-GB" sz="3600" dirty="0"/>
              <a:t>Regulate AI output?						    		Strong opposition</a:t>
            </a:r>
          </a:p>
          <a:p>
            <a:r>
              <a:rPr lang="en-GB" sz="2800" dirty="0"/>
              <a:t>																(= ‘Censorship’)</a:t>
            </a:r>
            <a:endParaRPr lang="en-GB" sz="3600" dirty="0"/>
          </a:p>
        </p:txBody>
      </p:sp>
      <p:grpSp>
        <p:nvGrpSpPr>
          <p:cNvPr id="10" name="Group 9">
            <a:extLst>
              <a:ext uri="{FF2B5EF4-FFF2-40B4-BE49-F238E27FC236}">
                <a16:creationId xmlns:a16="http://schemas.microsoft.com/office/drawing/2014/main" id="{E9857EA7-9C28-9384-BB28-9D5E24A25B36}"/>
              </a:ext>
            </a:extLst>
          </p:cNvPr>
          <p:cNvGrpSpPr/>
          <p:nvPr/>
        </p:nvGrpSpPr>
        <p:grpSpPr>
          <a:xfrm>
            <a:off x="947057" y="1904647"/>
            <a:ext cx="9949542" cy="2154436"/>
            <a:chOff x="1273629" y="4680044"/>
            <a:chExt cx="9949542" cy="2154436"/>
          </a:xfrm>
        </p:grpSpPr>
        <p:grpSp>
          <p:nvGrpSpPr>
            <p:cNvPr id="9" name="Group 8">
              <a:extLst>
                <a:ext uri="{FF2B5EF4-FFF2-40B4-BE49-F238E27FC236}">
                  <a16:creationId xmlns:a16="http://schemas.microsoft.com/office/drawing/2014/main" id="{B2860A6B-E580-D42D-5F7D-7C31B6B1297A}"/>
                </a:ext>
              </a:extLst>
            </p:cNvPr>
            <p:cNvGrpSpPr/>
            <p:nvPr/>
          </p:nvGrpSpPr>
          <p:grpSpPr>
            <a:xfrm>
              <a:off x="1273629" y="4680044"/>
              <a:ext cx="9557656" cy="1200329"/>
              <a:chOff x="1273629" y="4680044"/>
              <a:chExt cx="9557656" cy="1200329"/>
            </a:xfrm>
          </p:grpSpPr>
          <p:sp>
            <p:nvSpPr>
              <p:cNvPr id="6" name="TextBox 5">
                <a:extLst>
                  <a:ext uri="{FF2B5EF4-FFF2-40B4-BE49-F238E27FC236}">
                    <a16:creationId xmlns:a16="http://schemas.microsoft.com/office/drawing/2014/main" id="{DF484AA5-F85F-AD7E-CAB6-CF66F24836CC}"/>
                  </a:ext>
                </a:extLst>
              </p:cNvPr>
              <p:cNvSpPr txBox="1"/>
              <p:nvPr/>
            </p:nvSpPr>
            <p:spPr>
              <a:xfrm>
                <a:off x="1273629" y="4680044"/>
                <a:ext cx="6281057" cy="1200329"/>
              </a:xfrm>
              <a:prstGeom prst="rect">
                <a:avLst/>
              </a:prstGeom>
              <a:noFill/>
            </p:spPr>
            <p:txBody>
              <a:bodyPr wrap="square" rtlCol="0">
                <a:spAutoFit/>
              </a:bodyPr>
              <a:lstStyle/>
              <a:p>
                <a:r>
                  <a:rPr lang="en-GB" sz="3600" b="1" dirty="0"/>
                  <a:t>Age-limit use of social media and smart-phones</a:t>
                </a:r>
                <a:endParaRPr lang="en-GB" sz="3600" dirty="0"/>
              </a:p>
            </p:txBody>
          </p:sp>
          <p:sp>
            <p:nvSpPr>
              <p:cNvPr id="7" name="TextBox 6">
                <a:extLst>
                  <a:ext uri="{FF2B5EF4-FFF2-40B4-BE49-F238E27FC236}">
                    <a16:creationId xmlns:a16="http://schemas.microsoft.com/office/drawing/2014/main" id="{72AD717B-8C33-E26A-6A41-707F88DA4B76}"/>
                  </a:ext>
                </a:extLst>
              </p:cNvPr>
              <p:cNvSpPr txBox="1"/>
              <p:nvPr/>
            </p:nvSpPr>
            <p:spPr>
              <a:xfrm>
                <a:off x="8637815" y="4680044"/>
                <a:ext cx="2193470" cy="1200329"/>
              </a:xfrm>
              <a:prstGeom prst="rect">
                <a:avLst/>
              </a:prstGeom>
              <a:noFill/>
            </p:spPr>
            <p:txBody>
              <a:bodyPr wrap="square" rtlCol="0">
                <a:spAutoFit/>
              </a:bodyPr>
              <a:lstStyle/>
              <a:p>
                <a:r>
                  <a:rPr lang="en-GB" sz="3600" b="1" dirty="0"/>
                  <a:t>Started, do-able</a:t>
                </a:r>
              </a:p>
            </p:txBody>
          </p:sp>
        </p:grpSp>
        <p:sp>
          <p:nvSpPr>
            <p:cNvPr id="8" name="TextBox 7">
              <a:extLst>
                <a:ext uri="{FF2B5EF4-FFF2-40B4-BE49-F238E27FC236}">
                  <a16:creationId xmlns:a16="http://schemas.microsoft.com/office/drawing/2014/main" id="{BF5D1A1D-2B3A-2930-5035-5E34A7C3A3FC}"/>
                </a:ext>
              </a:extLst>
            </p:cNvPr>
            <p:cNvSpPr txBox="1"/>
            <p:nvPr/>
          </p:nvSpPr>
          <p:spPr>
            <a:xfrm>
              <a:off x="1273629" y="5880373"/>
              <a:ext cx="9949542" cy="954107"/>
            </a:xfrm>
            <a:prstGeom prst="rect">
              <a:avLst/>
            </a:prstGeom>
            <a:noFill/>
          </p:spPr>
          <p:txBody>
            <a:bodyPr wrap="square" rtlCol="0">
              <a:spAutoFit/>
            </a:bodyPr>
            <a:lstStyle/>
            <a:p>
              <a:r>
                <a:rPr lang="en-GB" sz="2800" dirty="0"/>
                <a:t>(We accept age-limits for voting, car-driving, cigarettes, alcohol, carrying a gun, etc.)</a:t>
              </a:r>
            </a:p>
          </p:txBody>
        </p:sp>
      </p:grpSp>
      <p:sp>
        <p:nvSpPr>
          <p:cNvPr id="11" name="Footer Placeholder 10">
            <a:extLst>
              <a:ext uri="{FF2B5EF4-FFF2-40B4-BE49-F238E27FC236}">
                <a16:creationId xmlns:a16="http://schemas.microsoft.com/office/drawing/2014/main" id="{ADD38F00-4718-46C7-06E5-1BDFE1FAC717}"/>
              </a:ext>
            </a:extLst>
          </p:cNvPr>
          <p:cNvSpPr>
            <a:spLocks noGrp="1"/>
          </p:cNvSpPr>
          <p:nvPr>
            <p:ph type="ftr" sz="quarter" idx="11"/>
          </p:nvPr>
        </p:nvSpPr>
        <p:spPr/>
        <p:txBody>
          <a:bodyPr/>
          <a:lstStyle/>
          <a:p>
            <a:r>
              <a:rPr lang="en-GB"/>
              <a:t>© Charles Symons 2025</a:t>
            </a:r>
          </a:p>
        </p:txBody>
      </p:sp>
      <p:sp>
        <p:nvSpPr>
          <p:cNvPr id="12" name="Slide Number Placeholder 11">
            <a:extLst>
              <a:ext uri="{FF2B5EF4-FFF2-40B4-BE49-F238E27FC236}">
                <a16:creationId xmlns:a16="http://schemas.microsoft.com/office/drawing/2014/main" id="{7E56C1F9-43F9-7713-7C92-ACAD3DACED77}"/>
              </a:ext>
            </a:extLst>
          </p:cNvPr>
          <p:cNvSpPr>
            <a:spLocks noGrp="1"/>
          </p:cNvSpPr>
          <p:nvPr>
            <p:ph type="sldNum" sz="quarter" idx="12"/>
          </p:nvPr>
        </p:nvSpPr>
        <p:spPr/>
        <p:txBody>
          <a:bodyPr/>
          <a:lstStyle/>
          <a:p>
            <a:fld id="{2AFE9A9F-CCF6-4A2F-ACF7-AEB66D722B6E}" type="slidenum">
              <a:rPr lang="en-GB" smtClean="0"/>
              <a:t>24</a:t>
            </a:fld>
            <a:endParaRPr lang="en-GB"/>
          </a:p>
        </p:txBody>
      </p:sp>
    </p:spTree>
    <p:extLst>
      <p:ext uri="{BB962C8B-B14F-4D97-AF65-F5344CB8AC3E}">
        <p14:creationId xmlns:p14="http://schemas.microsoft.com/office/powerpoint/2010/main" val="9396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517DE-943B-4571-CD5F-8B94658CFB31}"/>
              </a:ext>
            </a:extLst>
          </p:cNvPr>
          <p:cNvSpPr>
            <a:spLocks noGrp="1"/>
          </p:cNvSpPr>
          <p:nvPr>
            <p:ph type="title"/>
          </p:nvPr>
        </p:nvSpPr>
        <p:spPr/>
        <p:txBody>
          <a:bodyPr/>
          <a:lstStyle/>
          <a:p>
            <a:r>
              <a:rPr lang="en-GB" dirty="0"/>
              <a:t>AI Regulation: progress is currently limited</a:t>
            </a:r>
          </a:p>
        </p:txBody>
      </p:sp>
      <p:sp>
        <p:nvSpPr>
          <p:cNvPr id="5" name="TextBox 4">
            <a:extLst>
              <a:ext uri="{FF2B5EF4-FFF2-40B4-BE49-F238E27FC236}">
                <a16:creationId xmlns:a16="http://schemas.microsoft.com/office/drawing/2014/main" id="{DC26AA80-48EA-DB9C-9FF4-B0D6583F0B96}"/>
              </a:ext>
            </a:extLst>
          </p:cNvPr>
          <p:cNvSpPr txBox="1"/>
          <p:nvPr/>
        </p:nvSpPr>
        <p:spPr>
          <a:xfrm>
            <a:off x="707571" y="5572058"/>
            <a:ext cx="10428515" cy="646331"/>
          </a:xfrm>
          <a:prstGeom prst="rect">
            <a:avLst/>
          </a:prstGeom>
          <a:noFill/>
        </p:spPr>
        <p:txBody>
          <a:bodyPr wrap="square" rtlCol="0">
            <a:spAutoFit/>
          </a:bodyPr>
          <a:lstStyle/>
          <a:p>
            <a:pPr algn="ctr"/>
            <a:r>
              <a:rPr lang="en-GB" sz="3600" dirty="0"/>
              <a:t>EU and UK regulation has started. How to enforce?</a:t>
            </a:r>
          </a:p>
        </p:txBody>
      </p:sp>
      <p:pic>
        <p:nvPicPr>
          <p:cNvPr id="10" name="Picture 9">
            <a:extLst>
              <a:ext uri="{FF2B5EF4-FFF2-40B4-BE49-F238E27FC236}">
                <a16:creationId xmlns:a16="http://schemas.microsoft.com/office/drawing/2014/main" id="{B4A9952A-B23A-1BDF-D1C9-34B11F6FF09C}"/>
              </a:ext>
            </a:extLst>
          </p:cNvPr>
          <p:cNvPicPr>
            <a:picLocks noChangeAspect="1"/>
          </p:cNvPicPr>
          <p:nvPr/>
        </p:nvPicPr>
        <p:blipFill>
          <a:blip r:embed="rId3"/>
          <a:stretch>
            <a:fillRect/>
          </a:stretch>
        </p:blipFill>
        <p:spPr>
          <a:xfrm>
            <a:off x="3086101" y="1690688"/>
            <a:ext cx="5143502" cy="3119994"/>
          </a:xfrm>
          <a:prstGeom prst="rect">
            <a:avLst/>
          </a:prstGeom>
        </p:spPr>
      </p:pic>
      <p:sp>
        <p:nvSpPr>
          <p:cNvPr id="2" name="TextBox 1">
            <a:extLst>
              <a:ext uri="{FF2B5EF4-FFF2-40B4-BE49-F238E27FC236}">
                <a16:creationId xmlns:a16="http://schemas.microsoft.com/office/drawing/2014/main" id="{92109E30-241E-B916-76DF-9F81B05FBC0E}"/>
              </a:ext>
            </a:extLst>
          </p:cNvPr>
          <p:cNvSpPr txBox="1"/>
          <p:nvPr/>
        </p:nvSpPr>
        <p:spPr>
          <a:xfrm>
            <a:off x="707571" y="1965478"/>
            <a:ext cx="2895600" cy="1323439"/>
          </a:xfrm>
          <a:prstGeom prst="rect">
            <a:avLst/>
          </a:prstGeom>
          <a:noFill/>
        </p:spPr>
        <p:txBody>
          <a:bodyPr wrap="square" rtlCol="0">
            <a:spAutoFit/>
          </a:bodyPr>
          <a:lstStyle/>
          <a:p>
            <a:pPr algn="ctr"/>
            <a:r>
              <a:rPr lang="en-GB" sz="4000" b="1" dirty="0"/>
              <a:t>AI Regulation</a:t>
            </a:r>
          </a:p>
        </p:txBody>
      </p:sp>
      <p:sp>
        <p:nvSpPr>
          <p:cNvPr id="3" name="TextBox 2">
            <a:extLst>
              <a:ext uri="{FF2B5EF4-FFF2-40B4-BE49-F238E27FC236}">
                <a16:creationId xmlns:a16="http://schemas.microsoft.com/office/drawing/2014/main" id="{7DCC35D4-9F7C-8C99-3FC7-6C912ADD1936}"/>
              </a:ext>
            </a:extLst>
          </p:cNvPr>
          <p:cNvSpPr txBox="1"/>
          <p:nvPr/>
        </p:nvSpPr>
        <p:spPr>
          <a:xfrm>
            <a:off x="8153401" y="3292819"/>
            <a:ext cx="3646714" cy="1323439"/>
          </a:xfrm>
          <a:prstGeom prst="rect">
            <a:avLst/>
          </a:prstGeom>
          <a:noFill/>
        </p:spPr>
        <p:txBody>
          <a:bodyPr wrap="square" rtlCol="0">
            <a:spAutoFit/>
          </a:bodyPr>
          <a:lstStyle/>
          <a:p>
            <a:pPr algn="ctr"/>
            <a:r>
              <a:rPr lang="en-GB" sz="4000" b="1" dirty="0"/>
              <a:t>Current US Administration</a:t>
            </a:r>
          </a:p>
        </p:txBody>
      </p:sp>
      <p:sp>
        <p:nvSpPr>
          <p:cNvPr id="6" name="Footer Placeholder 5">
            <a:extLst>
              <a:ext uri="{FF2B5EF4-FFF2-40B4-BE49-F238E27FC236}">
                <a16:creationId xmlns:a16="http://schemas.microsoft.com/office/drawing/2014/main" id="{3B5BF050-3DBC-7396-530B-124E481CB5E3}"/>
              </a:ext>
            </a:extLst>
          </p:cNvPr>
          <p:cNvSpPr>
            <a:spLocks noGrp="1"/>
          </p:cNvSpPr>
          <p:nvPr>
            <p:ph type="ftr" sz="quarter" idx="11"/>
          </p:nvPr>
        </p:nvSpPr>
        <p:spPr/>
        <p:txBody>
          <a:bodyPr/>
          <a:lstStyle/>
          <a:p>
            <a:r>
              <a:rPr lang="en-GB"/>
              <a:t>© Charles Symons 2025</a:t>
            </a:r>
          </a:p>
        </p:txBody>
      </p:sp>
      <p:sp>
        <p:nvSpPr>
          <p:cNvPr id="7" name="Slide Number Placeholder 6">
            <a:extLst>
              <a:ext uri="{FF2B5EF4-FFF2-40B4-BE49-F238E27FC236}">
                <a16:creationId xmlns:a16="http://schemas.microsoft.com/office/drawing/2014/main" id="{E8E44FD1-AF8E-9C80-24D6-5ACF2EB35284}"/>
              </a:ext>
            </a:extLst>
          </p:cNvPr>
          <p:cNvSpPr>
            <a:spLocks noGrp="1"/>
          </p:cNvSpPr>
          <p:nvPr>
            <p:ph type="sldNum" sz="quarter" idx="12"/>
          </p:nvPr>
        </p:nvSpPr>
        <p:spPr/>
        <p:txBody>
          <a:bodyPr/>
          <a:lstStyle/>
          <a:p>
            <a:fld id="{2AFE9A9F-CCF6-4A2F-ACF7-AEB66D722B6E}" type="slidenum">
              <a:rPr lang="en-GB" smtClean="0"/>
              <a:t>25</a:t>
            </a:fld>
            <a:endParaRPr lang="en-GB"/>
          </a:p>
        </p:txBody>
      </p:sp>
    </p:spTree>
    <p:extLst>
      <p:ext uri="{BB962C8B-B14F-4D97-AF65-F5344CB8AC3E}">
        <p14:creationId xmlns:p14="http://schemas.microsoft.com/office/powerpoint/2010/main" val="11192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A4150-5D68-949C-DFCA-8563F55F76F3}"/>
              </a:ext>
            </a:extLst>
          </p:cNvPr>
          <p:cNvSpPr>
            <a:spLocks noGrp="1"/>
          </p:cNvSpPr>
          <p:nvPr>
            <p:ph type="title"/>
          </p:nvPr>
        </p:nvSpPr>
        <p:spPr/>
        <p:txBody>
          <a:bodyPr/>
          <a:lstStyle/>
          <a:p>
            <a:r>
              <a:rPr lang="en-GB" dirty="0"/>
              <a:t>The hype: ‘Artificial Superintelligence’ will take over from humans</a:t>
            </a:r>
          </a:p>
        </p:txBody>
      </p:sp>
      <p:sp>
        <p:nvSpPr>
          <p:cNvPr id="3" name="Content Placeholder 2">
            <a:extLst>
              <a:ext uri="{FF2B5EF4-FFF2-40B4-BE49-F238E27FC236}">
                <a16:creationId xmlns:a16="http://schemas.microsoft.com/office/drawing/2014/main" id="{CDEE3403-DFC1-5DB3-A3F1-E12F62B2327A}"/>
              </a:ext>
            </a:extLst>
          </p:cNvPr>
          <p:cNvSpPr>
            <a:spLocks noGrp="1"/>
          </p:cNvSpPr>
          <p:nvPr>
            <p:ph idx="4294967295"/>
          </p:nvPr>
        </p:nvSpPr>
        <p:spPr>
          <a:xfrm>
            <a:off x="805542" y="1995175"/>
            <a:ext cx="9677400" cy="1146175"/>
          </a:xfrm>
        </p:spPr>
        <p:txBody>
          <a:bodyPr>
            <a:normAutofit/>
          </a:bodyPr>
          <a:lstStyle/>
          <a:p>
            <a:pPr marL="0" indent="0">
              <a:buNone/>
            </a:pPr>
            <a:r>
              <a:rPr lang="en-GB" sz="3200" dirty="0"/>
              <a:t>Impossible to build ‘Superhuman’ intelligence on the current AI technology</a:t>
            </a:r>
          </a:p>
        </p:txBody>
      </p:sp>
      <p:sp>
        <p:nvSpPr>
          <p:cNvPr id="4" name="TextBox 3">
            <a:extLst>
              <a:ext uri="{FF2B5EF4-FFF2-40B4-BE49-F238E27FC236}">
                <a16:creationId xmlns:a16="http://schemas.microsoft.com/office/drawing/2014/main" id="{7B1D722B-089C-0C55-B74B-CFB806AE453F}"/>
              </a:ext>
            </a:extLst>
          </p:cNvPr>
          <p:cNvSpPr txBox="1"/>
          <p:nvPr/>
        </p:nvSpPr>
        <p:spPr>
          <a:xfrm>
            <a:off x="805542" y="3043654"/>
            <a:ext cx="10406743" cy="2062103"/>
          </a:xfrm>
          <a:prstGeom prst="rect">
            <a:avLst/>
          </a:prstGeom>
          <a:noFill/>
        </p:spPr>
        <p:txBody>
          <a:bodyPr wrap="square" rtlCol="0">
            <a:spAutoFit/>
          </a:bodyPr>
          <a:lstStyle/>
          <a:p>
            <a:r>
              <a:rPr lang="en-GB" sz="3200" dirty="0"/>
              <a:t>To take over from humanity, each ‘ASI’ system will need to</a:t>
            </a:r>
          </a:p>
          <a:p>
            <a:pPr marL="914400" lvl="1" indent="-457200">
              <a:buFont typeface="Arial" panose="020B0604020202020204" pitchFamily="34" charset="0"/>
              <a:buChar char="•"/>
            </a:pPr>
            <a:r>
              <a:rPr lang="en-GB" sz="3200" dirty="0"/>
              <a:t>cooperate with other ASI systems</a:t>
            </a:r>
          </a:p>
          <a:p>
            <a:pPr marL="914400" lvl="1" indent="-457200">
              <a:buFont typeface="Arial" panose="020B0604020202020204" pitchFamily="34" charset="0"/>
              <a:buChar char="•"/>
            </a:pPr>
            <a:r>
              <a:rPr lang="en-GB" sz="3200" dirty="0"/>
              <a:t>invent and agree common objectives</a:t>
            </a:r>
          </a:p>
          <a:p>
            <a:pPr marL="914400" lvl="1" indent="-457200">
              <a:buFont typeface="Arial" panose="020B0604020202020204" pitchFamily="34" charset="0"/>
              <a:buChar char="•"/>
            </a:pPr>
            <a:r>
              <a:rPr lang="en-GB" sz="3200" dirty="0"/>
              <a:t>plan, and be able to execute their plans</a:t>
            </a:r>
          </a:p>
        </p:txBody>
      </p:sp>
      <p:sp>
        <p:nvSpPr>
          <p:cNvPr id="5" name="TextBox 4">
            <a:extLst>
              <a:ext uri="{FF2B5EF4-FFF2-40B4-BE49-F238E27FC236}">
                <a16:creationId xmlns:a16="http://schemas.microsoft.com/office/drawing/2014/main" id="{E2F51407-D13D-3923-EB84-5F038DFB17BE}"/>
              </a:ext>
            </a:extLst>
          </p:cNvPr>
          <p:cNvSpPr txBox="1"/>
          <p:nvPr/>
        </p:nvSpPr>
        <p:spPr>
          <a:xfrm>
            <a:off x="590551" y="5275033"/>
            <a:ext cx="11010898" cy="1203919"/>
          </a:xfrm>
          <a:prstGeom prst="rect">
            <a:avLst/>
          </a:prstGeom>
          <a:noFill/>
        </p:spPr>
        <p:txBody>
          <a:bodyPr wrap="square" rtlCol="0">
            <a:spAutoFit/>
          </a:bodyPr>
          <a:lstStyle/>
          <a:p>
            <a:pPr algn="ctr">
              <a:lnSpc>
                <a:spcPct val="90000"/>
              </a:lnSpc>
            </a:pPr>
            <a:r>
              <a:rPr lang="en-GB" sz="4000" b="1" dirty="0"/>
              <a:t>ASI, even if it can be developed, can only take over from humanity if humanity allows it</a:t>
            </a:r>
          </a:p>
        </p:txBody>
      </p:sp>
      <p:sp>
        <p:nvSpPr>
          <p:cNvPr id="6" name="TextBox 5">
            <a:extLst>
              <a:ext uri="{FF2B5EF4-FFF2-40B4-BE49-F238E27FC236}">
                <a16:creationId xmlns:a16="http://schemas.microsoft.com/office/drawing/2014/main" id="{48F9720E-5FF8-B058-DA65-729A4A7E401A}"/>
              </a:ext>
            </a:extLst>
          </p:cNvPr>
          <p:cNvSpPr txBox="1"/>
          <p:nvPr/>
        </p:nvSpPr>
        <p:spPr>
          <a:xfrm>
            <a:off x="6966858" y="921247"/>
            <a:ext cx="4755242" cy="830997"/>
          </a:xfrm>
          <a:prstGeom prst="rect">
            <a:avLst/>
          </a:prstGeom>
          <a:noFill/>
        </p:spPr>
        <p:txBody>
          <a:bodyPr wrap="square" rtlCol="0">
            <a:spAutoFit/>
          </a:bodyPr>
          <a:lstStyle/>
          <a:p>
            <a:r>
              <a:rPr lang="en-GB" sz="4800" b="1" dirty="0"/>
              <a:t>NOT CREDIBLE!</a:t>
            </a:r>
          </a:p>
        </p:txBody>
      </p:sp>
      <p:sp>
        <p:nvSpPr>
          <p:cNvPr id="7" name="Footer Placeholder 6">
            <a:extLst>
              <a:ext uri="{FF2B5EF4-FFF2-40B4-BE49-F238E27FC236}">
                <a16:creationId xmlns:a16="http://schemas.microsoft.com/office/drawing/2014/main" id="{8B8F9A22-C483-F406-A40F-AFD621FE4AEF}"/>
              </a:ext>
            </a:extLst>
          </p:cNvPr>
          <p:cNvSpPr>
            <a:spLocks noGrp="1"/>
          </p:cNvSpPr>
          <p:nvPr>
            <p:ph type="ftr" sz="quarter" idx="11"/>
          </p:nvPr>
        </p:nvSpPr>
        <p:spPr/>
        <p:txBody>
          <a:bodyPr/>
          <a:lstStyle/>
          <a:p>
            <a:r>
              <a:rPr lang="en-GB"/>
              <a:t>© Charles Symons 2025</a:t>
            </a:r>
          </a:p>
        </p:txBody>
      </p:sp>
      <p:sp>
        <p:nvSpPr>
          <p:cNvPr id="8" name="Slide Number Placeholder 7">
            <a:extLst>
              <a:ext uri="{FF2B5EF4-FFF2-40B4-BE49-F238E27FC236}">
                <a16:creationId xmlns:a16="http://schemas.microsoft.com/office/drawing/2014/main" id="{53D59B15-34F4-5A2B-D2E9-071B268B58F7}"/>
              </a:ext>
            </a:extLst>
          </p:cNvPr>
          <p:cNvSpPr>
            <a:spLocks noGrp="1"/>
          </p:cNvSpPr>
          <p:nvPr>
            <p:ph type="sldNum" sz="quarter" idx="12"/>
          </p:nvPr>
        </p:nvSpPr>
        <p:spPr/>
        <p:txBody>
          <a:bodyPr/>
          <a:lstStyle/>
          <a:p>
            <a:fld id="{2AFE9A9F-CCF6-4A2F-ACF7-AEB66D722B6E}" type="slidenum">
              <a:rPr lang="en-GB" smtClean="0"/>
              <a:t>26</a:t>
            </a:fld>
            <a:endParaRPr lang="en-GB"/>
          </a:p>
        </p:txBody>
      </p:sp>
    </p:spTree>
    <p:extLst>
      <p:ext uri="{BB962C8B-B14F-4D97-AF65-F5344CB8AC3E}">
        <p14:creationId xmlns:p14="http://schemas.microsoft.com/office/powerpoint/2010/main" val="15835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133CE-9FD0-1A34-423F-C5D4AD8D6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D3CCC-B4C0-6484-A6EF-6CC48D313B62}"/>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FCED0631-69AD-15C7-FE77-00AA87DD7E26}"/>
              </a:ext>
            </a:extLst>
          </p:cNvPr>
          <p:cNvSpPr>
            <a:spLocks noGrp="1"/>
          </p:cNvSpPr>
          <p:nvPr>
            <p:ph idx="1"/>
          </p:nvPr>
        </p:nvSpPr>
        <p:spPr>
          <a:xfrm>
            <a:off x="838200" y="1825625"/>
            <a:ext cx="10515600" cy="3834946"/>
          </a:xfrm>
          <a:noFill/>
        </p:spPr>
        <p:txBody>
          <a:bodyPr>
            <a:normAutofit/>
          </a:bodyPr>
          <a:lstStyle/>
          <a:p>
            <a:pPr>
              <a:spcAft>
                <a:spcPts val="1000"/>
              </a:spcAft>
            </a:pPr>
            <a:r>
              <a:rPr lang="en-GB" sz="3200" dirty="0"/>
              <a:t>Some background on AI</a:t>
            </a:r>
          </a:p>
          <a:p>
            <a:pPr>
              <a:spcAft>
                <a:spcPts val="1000"/>
              </a:spcAft>
            </a:pPr>
            <a:r>
              <a:rPr lang="en-GB" sz="3200" dirty="0"/>
              <a:t>Why AI is different and vastly inferior to human intelligence</a:t>
            </a:r>
          </a:p>
          <a:p>
            <a:pPr>
              <a:spcAft>
                <a:spcPts val="1000"/>
              </a:spcAft>
            </a:pPr>
            <a:r>
              <a:rPr lang="en-GB" sz="3200" dirty="0"/>
              <a:t>Real risks of current AI and how to counter them</a:t>
            </a:r>
          </a:p>
          <a:p>
            <a:pPr>
              <a:spcAft>
                <a:spcPts val="1000"/>
              </a:spcAft>
            </a:pPr>
            <a:r>
              <a:rPr lang="en-GB" sz="3200" dirty="0"/>
              <a:t>The wider risks to society that should concern us</a:t>
            </a:r>
          </a:p>
          <a:p>
            <a:r>
              <a:rPr lang="en-GB" sz="3200" dirty="0"/>
              <a:t>Summary and Conclusions</a:t>
            </a:r>
          </a:p>
          <a:p>
            <a:endParaRPr lang="en-GB" dirty="0"/>
          </a:p>
        </p:txBody>
      </p:sp>
      <p:sp>
        <p:nvSpPr>
          <p:cNvPr id="5" name="Rectangle 4">
            <a:extLst>
              <a:ext uri="{FF2B5EF4-FFF2-40B4-BE49-F238E27FC236}">
                <a16:creationId xmlns:a16="http://schemas.microsoft.com/office/drawing/2014/main" id="{83C74DEC-7880-3170-FD26-933C1FF3BC21}"/>
              </a:ext>
            </a:extLst>
          </p:cNvPr>
          <p:cNvSpPr/>
          <p:nvPr/>
        </p:nvSpPr>
        <p:spPr>
          <a:xfrm>
            <a:off x="838200" y="4904014"/>
            <a:ext cx="5257800" cy="7565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1A627B7B-2B02-777E-1E13-0F231C593ECC}"/>
              </a:ext>
            </a:extLst>
          </p:cNvPr>
          <p:cNvSpPr>
            <a:spLocks noGrp="1"/>
          </p:cNvSpPr>
          <p:nvPr>
            <p:ph type="ftr" sz="quarter" idx="11"/>
          </p:nvPr>
        </p:nvSpPr>
        <p:spPr/>
        <p:txBody>
          <a:bodyPr/>
          <a:lstStyle/>
          <a:p>
            <a:r>
              <a:rPr lang="en-GB"/>
              <a:t>© Charles Symons 2025</a:t>
            </a:r>
          </a:p>
        </p:txBody>
      </p:sp>
      <p:sp>
        <p:nvSpPr>
          <p:cNvPr id="6" name="Slide Number Placeholder 5">
            <a:extLst>
              <a:ext uri="{FF2B5EF4-FFF2-40B4-BE49-F238E27FC236}">
                <a16:creationId xmlns:a16="http://schemas.microsoft.com/office/drawing/2014/main" id="{5274C5BC-595E-37E1-4151-E0B083F6C6E8}"/>
              </a:ext>
            </a:extLst>
          </p:cNvPr>
          <p:cNvSpPr>
            <a:spLocks noGrp="1"/>
          </p:cNvSpPr>
          <p:nvPr>
            <p:ph type="sldNum" sz="quarter" idx="12"/>
          </p:nvPr>
        </p:nvSpPr>
        <p:spPr/>
        <p:txBody>
          <a:bodyPr/>
          <a:lstStyle/>
          <a:p>
            <a:fld id="{2AFE9A9F-CCF6-4A2F-ACF7-AEB66D722B6E}" type="slidenum">
              <a:rPr lang="en-GB" smtClean="0"/>
              <a:t>27</a:t>
            </a:fld>
            <a:endParaRPr lang="en-GB"/>
          </a:p>
        </p:txBody>
      </p:sp>
    </p:spTree>
    <p:extLst>
      <p:ext uri="{BB962C8B-B14F-4D97-AF65-F5344CB8AC3E}">
        <p14:creationId xmlns:p14="http://schemas.microsoft.com/office/powerpoint/2010/main" val="31900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52007-28C9-39E9-EDF9-28DFBB88D261}"/>
              </a:ext>
            </a:extLst>
          </p:cNvPr>
          <p:cNvSpPr>
            <a:spLocks noGrp="1"/>
          </p:cNvSpPr>
          <p:nvPr>
            <p:ph type="title"/>
          </p:nvPr>
        </p:nvSpPr>
        <p:spPr>
          <a:xfrm>
            <a:off x="857250" y="143644"/>
            <a:ext cx="10515600" cy="765175"/>
          </a:xfrm>
        </p:spPr>
        <p:txBody>
          <a:bodyPr/>
          <a:lstStyle/>
          <a:p>
            <a:r>
              <a:rPr lang="en-GB" dirty="0"/>
              <a:t>Summary</a:t>
            </a:r>
          </a:p>
        </p:txBody>
      </p:sp>
      <p:sp>
        <p:nvSpPr>
          <p:cNvPr id="5" name="TextBox 4">
            <a:extLst>
              <a:ext uri="{FF2B5EF4-FFF2-40B4-BE49-F238E27FC236}">
                <a16:creationId xmlns:a16="http://schemas.microsoft.com/office/drawing/2014/main" id="{2EC4634E-D452-F002-86F7-23E0FAA16875}"/>
              </a:ext>
            </a:extLst>
          </p:cNvPr>
          <p:cNvSpPr txBox="1"/>
          <p:nvPr/>
        </p:nvSpPr>
        <p:spPr>
          <a:xfrm>
            <a:off x="463550" y="972319"/>
            <a:ext cx="11214100" cy="523220"/>
          </a:xfrm>
          <a:prstGeom prst="rect">
            <a:avLst/>
          </a:prstGeom>
          <a:noFill/>
        </p:spPr>
        <p:txBody>
          <a:bodyPr wrap="square" rtlCol="0">
            <a:spAutoFit/>
          </a:bodyPr>
          <a:lstStyle/>
          <a:p>
            <a:pPr marL="457200" indent="-457200">
              <a:buFont typeface="Arial" panose="020B0604020202020204" pitchFamily="34" charset="0"/>
              <a:buChar char="•"/>
            </a:pPr>
            <a:r>
              <a:rPr lang="en-GB" sz="2800" dirty="0"/>
              <a:t>AI is a revolutionary technology, with great potential</a:t>
            </a:r>
          </a:p>
        </p:txBody>
      </p:sp>
      <p:sp>
        <p:nvSpPr>
          <p:cNvPr id="6" name="TextBox 5">
            <a:extLst>
              <a:ext uri="{FF2B5EF4-FFF2-40B4-BE49-F238E27FC236}">
                <a16:creationId xmlns:a16="http://schemas.microsoft.com/office/drawing/2014/main" id="{600780E0-9E7B-4152-2EE7-9133E19D4F71}"/>
              </a:ext>
            </a:extLst>
          </p:cNvPr>
          <p:cNvSpPr txBox="1"/>
          <p:nvPr/>
        </p:nvSpPr>
        <p:spPr>
          <a:xfrm>
            <a:off x="463550" y="1432142"/>
            <a:ext cx="11214100"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t>Very specialized AI systems, e.g. robotaxis, X-ray scan analysers, are exhaustively tested and/or controlled by experts, and can be trusted</a:t>
            </a:r>
          </a:p>
        </p:txBody>
      </p:sp>
      <p:sp>
        <p:nvSpPr>
          <p:cNvPr id="7" name="TextBox 6">
            <a:extLst>
              <a:ext uri="{FF2B5EF4-FFF2-40B4-BE49-F238E27FC236}">
                <a16:creationId xmlns:a16="http://schemas.microsoft.com/office/drawing/2014/main" id="{7D6AE877-ECC2-4BF2-0D44-BB314C298EB3}"/>
              </a:ext>
            </a:extLst>
          </p:cNvPr>
          <p:cNvSpPr txBox="1"/>
          <p:nvPr/>
        </p:nvSpPr>
        <p:spPr>
          <a:xfrm>
            <a:off x="463550" y="2341079"/>
            <a:ext cx="10718800" cy="1384995"/>
          </a:xfrm>
          <a:prstGeom prst="rect">
            <a:avLst/>
          </a:prstGeom>
          <a:noFill/>
        </p:spPr>
        <p:txBody>
          <a:bodyPr wrap="square" rtlCol="0">
            <a:spAutoFit/>
          </a:bodyPr>
          <a:lstStyle/>
          <a:p>
            <a:pPr marL="457200" indent="-457200">
              <a:buFont typeface="Arial" panose="020B0604020202020204" pitchFamily="34" charset="0"/>
              <a:buChar char="•"/>
            </a:pPr>
            <a:r>
              <a:rPr lang="en-GB" sz="2800" dirty="0"/>
              <a:t>LLM s and their apps, e.g. chatbots, are </a:t>
            </a:r>
            <a:r>
              <a:rPr lang="en-GB" sz="2800" b="1" dirty="0"/>
              <a:t>fallible</a:t>
            </a:r>
            <a:r>
              <a:rPr lang="en-GB" sz="2800" dirty="0"/>
              <a:t>. They make a variety of mistakes and </a:t>
            </a:r>
            <a:r>
              <a:rPr lang="en-GB" sz="2800" b="1" dirty="0"/>
              <a:t>should not be relied on for important decisions</a:t>
            </a:r>
            <a:r>
              <a:rPr lang="en-GB" sz="2800" dirty="0"/>
              <a:t>. Cross-check with other reliable sources</a:t>
            </a:r>
          </a:p>
        </p:txBody>
      </p:sp>
      <p:sp>
        <p:nvSpPr>
          <p:cNvPr id="8" name="TextBox 7">
            <a:extLst>
              <a:ext uri="{FF2B5EF4-FFF2-40B4-BE49-F238E27FC236}">
                <a16:creationId xmlns:a16="http://schemas.microsoft.com/office/drawing/2014/main" id="{D9992DAE-1593-B885-10A3-B0F4E6D0F09A}"/>
              </a:ext>
            </a:extLst>
          </p:cNvPr>
          <p:cNvSpPr txBox="1"/>
          <p:nvPr/>
        </p:nvSpPr>
        <p:spPr>
          <a:xfrm>
            <a:off x="457200" y="3637175"/>
            <a:ext cx="11493500" cy="1384995"/>
          </a:xfrm>
          <a:prstGeom prst="rect">
            <a:avLst/>
          </a:prstGeom>
          <a:noFill/>
        </p:spPr>
        <p:txBody>
          <a:bodyPr wrap="square" rtlCol="0">
            <a:spAutoFit/>
          </a:bodyPr>
          <a:lstStyle/>
          <a:p>
            <a:pPr marL="457200" indent="-457200">
              <a:buFont typeface="Arial" panose="020B0604020202020204" pitchFamily="34" charset="0"/>
              <a:buChar char="•"/>
            </a:pPr>
            <a:r>
              <a:rPr lang="en-GB" sz="2800" dirty="0"/>
              <a:t>Going on-line to the web, social media, e-mail, etc., entails risks which you have learned to manage. </a:t>
            </a:r>
            <a:r>
              <a:rPr lang="en-GB" sz="2800" b="1" dirty="0"/>
              <a:t>It’s exactly the same for AI tools. </a:t>
            </a:r>
            <a:r>
              <a:rPr lang="en-GB" sz="2800" dirty="0"/>
              <a:t>Learn to manage the risks and you will be safe and can have fun</a:t>
            </a:r>
          </a:p>
        </p:txBody>
      </p:sp>
      <p:sp>
        <p:nvSpPr>
          <p:cNvPr id="9" name="TextBox 8">
            <a:extLst>
              <a:ext uri="{FF2B5EF4-FFF2-40B4-BE49-F238E27FC236}">
                <a16:creationId xmlns:a16="http://schemas.microsoft.com/office/drawing/2014/main" id="{997B7ED4-9A28-3755-729E-BF1C958EB4CF}"/>
              </a:ext>
            </a:extLst>
          </p:cNvPr>
          <p:cNvSpPr txBox="1"/>
          <p:nvPr/>
        </p:nvSpPr>
        <p:spPr>
          <a:xfrm>
            <a:off x="450850" y="5686479"/>
            <a:ext cx="11728450"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t>AI systems pose many other challenges, e.g. job losses, copyright breaches, power demands. </a:t>
            </a:r>
            <a:r>
              <a:rPr lang="en-GB" sz="2800" b="1" dirty="0"/>
              <a:t>Regulations must prioritise child-safety</a:t>
            </a:r>
          </a:p>
        </p:txBody>
      </p:sp>
      <p:sp>
        <p:nvSpPr>
          <p:cNvPr id="10" name="TextBox 9">
            <a:extLst>
              <a:ext uri="{FF2B5EF4-FFF2-40B4-BE49-F238E27FC236}">
                <a16:creationId xmlns:a16="http://schemas.microsoft.com/office/drawing/2014/main" id="{1EC26D9C-2221-AC74-36D6-FC3A844EF299}"/>
              </a:ext>
            </a:extLst>
          </p:cNvPr>
          <p:cNvSpPr txBox="1"/>
          <p:nvPr/>
        </p:nvSpPr>
        <p:spPr>
          <a:xfrm>
            <a:off x="450850" y="4852234"/>
            <a:ext cx="10922000" cy="954107"/>
          </a:xfrm>
          <a:prstGeom prst="rect">
            <a:avLst/>
          </a:prstGeom>
          <a:noFill/>
        </p:spPr>
        <p:txBody>
          <a:bodyPr wrap="square" rtlCol="0">
            <a:spAutoFit/>
          </a:bodyPr>
          <a:lstStyle/>
          <a:p>
            <a:pPr marL="457200" indent="-457200">
              <a:buFont typeface="Arial" panose="020B0604020202020204" pitchFamily="34" charset="0"/>
              <a:buChar char="•"/>
            </a:pPr>
            <a:r>
              <a:rPr lang="en-GB" sz="2800" b="1" dirty="0"/>
              <a:t>Social Media </a:t>
            </a:r>
            <a:r>
              <a:rPr lang="en-GB" sz="2800" dirty="0"/>
              <a:t>have already damaged human behaviour. Children must be taught to handle all technologies safely</a:t>
            </a:r>
          </a:p>
        </p:txBody>
      </p:sp>
      <p:sp>
        <p:nvSpPr>
          <p:cNvPr id="2" name="Footer Placeholder 1">
            <a:extLst>
              <a:ext uri="{FF2B5EF4-FFF2-40B4-BE49-F238E27FC236}">
                <a16:creationId xmlns:a16="http://schemas.microsoft.com/office/drawing/2014/main" id="{7152C8D8-1B3B-662D-2374-F904A2753971}"/>
              </a:ext>
            </a:extLst>
          </p:cNvPr>
          <p:cNvSpPr>
            <a:spLocks noGrp="1"/>
          </p:cNvSpPr>
          <p:nvPr>
            <p:ph type="ftr" sz="quarter" idx="11"/>
          </p:nvPr>
        </p:nvSpPr>
        <p:spPr>
          <a:xfrm>
            <a:off x="4025900" y="6470650"/>
            <a:ext cx="4114800" cy="365125"/>
          </a:xfrm>
        </p:spPr>
        <p:txBody>
          <a:bodyPr/>
          <a:lstStyle/>
          <a:p>
            <a:r>
              <a:rPr lang="en-GB"/>
              <a:t>© Charles Symons 2025</a:t>
            </a:r>
          </a:p>
        </p:txBody>
      </p:sp>
      <p:sp>
        <p:nvSpPr>
          <p:cNvPr id="3" name="Slide Number Placeholder 2">
            <a:extLst>
              <a:ext uri="{FF2B5EF4-FFF2-40B4-BE49-F238E27FC236}">
                <a16:creationId xmlns:a16="http://schemas.microsoft.com/office/drawing/2014/main" id="{E761F947-BCE6-0B79-57E9-92EDE8DE8106}"/>
              </a:ext>
            </a:extLst>
          </p:cNvPr>
          <p:cNvSpPr>
            <a:spLocks noGrp="1"/>
          </p:cNvSpPr>
          <p:nvPr>
            <p:ph type="sldNum" sz="quarter" idx="12"/>
          </p:nvPr>
        </p:nvSpPr>
        <p:spPr/>
        <p:txBody>
          <a:bodyPr/>
          <a:lstStyle/>
          <a:p>
            <a:fld id="{2AFE9A9F-CCF6-4A2F-ACF7-AEB66D722B6E}" type="slidenum">
              <a:rPr lang="en-GB" smtClean="0"/>
              <a:t>28</a:t>
            </a:fld>
            <a:endParaRPr lang="en-GB"/>
          </a:p>
        </p:txBody>
      </p:sp>
    </p:spTree>
    <p:extLst>
      <p:ext uri="{BB962C8B-B14F-4D97-AF65-F5344CB8AC3E}">
        <p14:creationId xmlns:p14="http://schemas.microsoft.com/office/powerpoint/2010/main" val="10510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B747F6-0E83-3C31-C2E7-841AA5B8E910}"/>
              </a:ext>
            </a:extLst>
          </p:cNvPr>
          <p:cNvSpPr txBox="1"/>
          <p:nvPr/>
        </p:nvSpPr>
        <p:spPr>
          <a:xfrm>
            <a:off x="620486" y="3167316"/>
            <a:ext cx="10896599" cy="1323439"/>
          </a:xfrm>
          <a:prstGeom prst="rect">
            <a:avLst/>
          </a:prstGeom>
          <a:noFill/>
        </p:spPr>
        <p:txBody>
          <a:bodyPr wrap="square" rtlCol="0">
            <a:spAutoFit/>
          </a:bodyPr>
          <a:lstStyle/>
          <a:p>
            <a:pPr algn="ctr"/>
            <a:r>
              <a:rPr lang="en-GB" sz="4000" dirty="0"/>
              <a:t>AI tools, </a:t>
            </a:r>
            <a:r>
              <a:rPr lang="en-GB" sz="4000" b="1" dirty="0"/>
              <a:t>if used carefully</a:t>
            </a:r>
            <a:r>
              <a:rPr lang="en-GB" sz="4000" dirty="0"/>
              <a:t>,</a:t>
            </a:r>
            <a:r>
              <a:rPr lang="en-GB" sz="4000" b="1" dirty="0"/>
              <a:t> </a:t>
            </a:r>
            <a:r>
              <a:rPr lang="en-GB" sz="4000" dirty="0"/>
              <a:t>can be powerful aids to humans, and you can have fun with them</a:t>
            </a:r>
          </a:p>
        </p:txBody>
      </p:sp>
      <p:grpSp>
        <p:nvGrpSpPr>
          <p:cNvPr id="12" name="Group 11">
            <a:extLst>
              <a:ext uri="{FF2B5EF4-FFF2-40B4-BE49-F238E27FC236}">
                <a16:creationId xmlns:a16="http://schemas.microsoft.com/office/drawing/2014/main" id="{9A65A653-525E-B025-B690-990086EBD1B5}"/>
              </a:ext>
            </a:extLst>
          </p:cNvPr>
          <p:cNvGrpSpPr/>
          <p:nvPr/>
        </p:nvGrpSpPr>
        <p:grpSpPr>
          <a:xfrm>
            <a:off x="446314" y="5094514"/>
            <a:ext cx="10646229" cy="1328057"/>
            <a:chOff x="446314" y="5094514"/>
            <a:chExt cx="10646229" cy="1328057"/>
          </a:xfrm>
        </p:grpSpPr>
        <p:sp>
          <p:nvSpPr>
            <p:cNvPr id="3" name="TextBox 2">
              <a:extLst>
                <a:ext uri="{FF2B5EF4-FFF2-40B4-BE49-F238E27FC236}">
                  <a16:creationId xmlns:a16="http://schemas.microsoft.com/office/drawing/2014/main" id="{F3952998-EA9C-0C6B-ECD5-556F656F0A90}"/>
                </a:ext>
              </a:extLst>
            </p:cNvPr>
            <p:cNvSpPr txBox="1"/>
            <p:nvPr/>
          </p:nvSpPr>
          <p:spPr>
            <a:xfrm>
              <a:off x="620486" y="5094514"/>
              <a:ext cx="3744686" cy="1323439"/>
            </a:xfrm>
            <a:prstGeom prst="rect">
              <a:avLst/>
            </a:prstGeom>
            <a:noFill/>
          </p:spPr>
          <p:txBody>
            <a:bodyPr wrap="square" rtlCol="0">
              <a:spAutoFit/>
            </a:bodyPr>
            <a:lstStyle/>
            <a:p>
              <a:pPr algn="ctr"/>
              <a:r>
                <a:rPr lang="en-GB" sz="4000" dirty="0"/>
                <a:t>Artificial Intelligence</a:t>
              </a:r>
            </a:p>
          </p:txBody>
        </p:sp>
        <p:cxnSp>
          <p:nvCxnSpPr>
            <p:cNvPr id="6" name="Straight Connector 5">
              <a:extLst>
                <a:ext uri="{FF2B5EF4-FFF2-40B4-BE49-F238E27FC236}">
                  <a16:creationId xmlns:a16="http://schemas.microsoft.com/office/drawing/2014/main" id="{9FF0FCEE-9B71-4A79-14C5-40E3576B6426}"/>
                </a:ext>
              </a:extLst>
            </p:cNvPr>
            <p:cNvCxnSpPr/>
            <p:nvPr/>
          </p:nvCxnSpPr>
          <p:spPr>
            <a:xfrm>
              <a:off x="576943" y="5148943"/>
              <a:ext cx="3777343" cy="1273628"/>
            </a:xfrm>
            <a:prstGeom prst="line">
              <a:avLst/>
            </a:prstGeom>
            <a:ln w="57150">
              <a:solidFill>
                <a:srgbClr val="FF0000"/>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84F1BDF8-E1F2-3B75-CA67-4B4F88F8AE78}"/>
                </a:ext>
              </a:extLst>
            </p:cNvPr>
            <p:cNvCxnSpPr/>
            <p:nvPr/>
          </p:nvCxnSpPr>
          <p:spPr>
            <a:xfrm flipV="1">
              <a:off x="446314" y="5181600"/>
              <a:ext cx="3918858" cy="1236353"/>
            </a:xfrm>
            <a:prstGeom prst="line">
              <a:avLst/>
            </a:prstGeom>
            <a:ln w="57150">
              <a:solidFill>
                <a:srgbClr val="FF0000"/>
              </a:solidFill>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A0584506-EF8D-0AC6-620F-5F29D28EE0F0}"/>
                </a:ext>
              </a:extLst>
            </p:cNvPr>
            <p:cNvSpPr txBox="1"/>
            <p:nvPr/>
          </p:nvSpPr>
          <p:spPr>
            <a:xfrm>
              <a:off x="6096000" y="5094514"/>
              <a:ext cx="4996543" cy="1323439"/>
            </a:xfrm>
            <a:prstGeom prst="rect">
              <a:avLst/>
            </a:prstGeom>
            <a:noFill/>
          </p:spPr>
          <p:txBody>
            <a:bodyPr wrap="square" rtlCol="0">
              <a:spAutoFit/>
            </a:bodyPr>
            <a:lstStyle/>
            <a:p>
              <a:pPr algn="ctr"/>
              <a:r>
                <a:rPr lang="en-GB" sz="4000" dirty="0"/>
                <a:t>‘Advanced Statistical Systems’ (ASS)</a:t>
              </a:r>
            </a:p>
          </p:txBody>
        </p:sp>
        <p:sp>
          <p:nvSpPr>
            <p:cNvPr id="10" name="Arrow: Right 9">
              <a:extLst>
                <a:ext uri="{FF2B5EF4-FFF2-40B4-BE49-F238E27FC236}">
                  <a16:creationId xmlns:a16="http://schemas.microsoft.com/office/drawing/2014/main" id="{74F3E5BE-213F-2F0B-03FC-89ABDC0E4867}"/>
                </a:ext>
              </a:extLst>
            </p:cNvPr>
            <p:cNvSpPr/>
            <p:nvPr/>
          </p:nvSpPr>
          <p:spPr>
            <a:xfrm>
              <a:off x="4702629" y="5595257"/>
              <a:ext cx="1132114" cy="4276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6E44B5CC-8575-6126-AF7A-CBDFD1BFDFC6}"/>
              </a:ext>
            </a:extLst>
          </p:cNvPr>
          <p:cNvSpPr txBox="1"/>
          <p:nvPr/>
        </p:nvSpPr>
        <p:spPr>
          <a:xfrm>
            <a:off x="696686" y="816429"/>
            <a:ext cx="10820399" cy="1938992"/>
          </a:xfrm>
          <a:prstGeom prst="rect">
            <a:avLst/>
          </a:prstGeom>
          <a:noFill/>
        </p:spPr>
        <p:txBody>
          <a:bodyPr wrap="square" rtlCol="0">
            <a:spAutoFit/>
          </a:bodyPr>
          <a:lstStyle/>
          <a:p>
            <a:pPr algn="ctr"/>
            <a:r>
              <a:rPr lang="en-GB" sz="4000" dirty="0"/>
              <a:t>The human brain and AI are both</a:t>
            </a:r>
          </a:p>
          <a:p>
            <a:pPr algn="ctr"/>
            <a:r>
              <a:rPr lang="en-GB" sz="4000" dirty="0"/>
              <a:t>amazing, quite different,</a:t>
            </a:r>
          </a:p>
          <a:p>
            <a:pPr algn="ctr"/>
            <a:r>
              <a:rPr lang="en-GB" sz="4000" dirty="0"/>
              <a:t>and no-one fully understands either of them</a:t>
            </a:r>
          </a:p>
        </p:txBody>
      </p:sp>
      <p:pic>
        <p:nvPicPr>
          <p:cNvPr id="2" name="Picture 1">
            <a:extLst>
              <a:ext uri="{FF2B5EF4-FFF2-40B4-BE49-F238E27FC236}">
                <a16:creationId xmlns:a16="http://schemas.microsoft.com/office/drawing/2014/main" id="{4A8A25FD-EE1F-27BB-E742-F1521F224579}"/>
              </a:ext>
            </a:extLst>
          </p:cNvPr>
          <p:cNvPicPr>
            <a:picLocks noChangeAspect="1"/>
          </p:cNvPicPr>
          <p:nvPr/>
        </p:nvPicPr>
        <p:blipFill>
          <a:blip r:embed="rId3"/>
          <a:stretch>
            <a:fillRect/>
          </a:stretch>
        </p:blipFill>
        <p:spPr>
          <a:xfrm>
            <a:off x="241300" y="234036"/>
            <a:ext cx="1626041" cy="1155549"/>
          </a:xfrm>
          <a:prstGeom prst="rect">
            <a:avLst/>
          </a:prstGeom>
        </p:spPr>
      </p:pic>
      <p:grpSp>
        <p:nvGrpSpPr>
          <p:cNvPr id="4" name="Group 3">
            <a:extLst>
              <a:ext uri="{FF2B5EF4-FFF2-40B4-BE49-F238E27FC236}">
                <a16:creationId xmlns:a16="http://schemas.microsoft.com/office/drawing/2014/main" id="{DD33C784-9E53-E228-A34D-756810CF636E}"/>
              </a:ext>
            </a:extLst>
          </p:cNvPr>
          <p:cNvGrpSpPr/>
          <p:nvPr/>
        </p:nvGrpSpPr>
        <p:grpSpPr>
          <a:xfrm>
            <a:off x="10135085" y="234036"/>
            <a:ext cx="1837386" cy="1338942"/>
            <a:chOff x="968829" y="2122714"/>
            <a:chExt cx="10058400" cy="4212772"/>
          </a:xfrm>
        </p:grpSpPr>
        <p:grpSp>
          <p:nvGrpSpPr>
            <p:cNvPr id="7" name="Group 6">
              <a:extLst>
                <a:ext uri="{FF2B5EF4-FFF2-40B4-BE49-F238E27FC236}">
                  <a16:creationId xmlns:a16="http://schemas.microsoft.com/office/drawing/2014/main" id="{74A323FD-DD6B-5876-C889-4173AC320B0E}"/>
                </a:ext>
              </a:extLst>
            </p:cNvPr>
            <p:cNvGrpSpPr/>
            <p:nvPr/>
          </p:nvGrpSpPr>
          <p:grpSpPr>
            <a:xfrm>
              <a:off x="968829" y="2122714"/>
              <a:ext cx="10058400" cy="4212772"/>
              <a:chOff x="968829" y="2122714"/>
              <a:chExt cx="10058400" cy="4212772"/>
            </a:xfrm>
          </p:grpSpPr>
          <p:sp>
            <p:nvSpPr>
              <p:cNvPr id="25" name="Oval 24">
                <a:extLst>
                  <a:ext uri="{FF2B5EF4-FFF2-40B4-BE49-F238E27FC236}">
                    <a16:creationId xmlns:a16="http://schemas.microsoft.com/office/drawing/2014/main" id="{EDE0549A-8509-01E0-F8A1-3625B491AEC6}"/>
                  </a:ext>
                </a:extLst>
              </p:cNvPr>
              <p:cNvSpPr/>
              <p:nvPr/>
            </p:nvSpPr>
            <p:spPr>
              <a:xfrm>
                <a:off x="1289956" y="36157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6ECEC74-AD9C-6839-D59A-FD8ACC907145}"/>
                  </a:ext>
                </a:extLst>
              </p:cNvPr>
              <p:cNvSpPr/>
              <p:nvPr/>
            </p:nvSpPr>
            <p:spPr>
              <a:xfrm>
                <a:off x="9078687"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E0AB42D-7D31-EBC6-78BE-976B6D889F6A}"/>
                  </a:ext>
                </a:extLst>
              </p:cNvPr>
              <p:cNvSpPr/>
              <p:nvPr/>
            </p:nvSpPr>
            <p:spPr>
              <a:xfrm>
                <a:off x="9078687" y="3124200"/>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A0733685-991A-29FF-9310-E23576FD44B7}"/>
                  </a:ext>
                </a:extLst>
              </p:cNvPr>
              <p:cNvSpPr/>
              <p:nvPr/>
            </p:nvSpPr>
            <p:spPr>
              <a:xfrm>
                <a:off x="6847114" y="454648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0460F19-D26D-50FE-6299-97A2155ABDF3}"/>
                  </a:ext>
                </a:extLst>
              </p:cNvPr>
              <p:cNvSpPr/>
              <p:nvPr/>
            </p:nvSpPr>
            <p:spPr>
              <a:xfrm>
                <a:off x="7053942" y="2492658"/>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1EDBD0F-8B2C-E1CB-BFD7-790941570181}"/>
                  </a:ext>
                </a:extLst>
              </p:cNvPr>
              <p:cNvSpPr/>
              <p:nvPr/>
            </p:nvSpPr>
            <p:spPr>
              <a:xfrm>
                <a:off x="3875314" y="425257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97596D6-B01F-5B97-B555-29236AB076EB}"/>
                  </a:ext>
                </a:extLst>
              </p:cNvPr>
              <p:cNvSpPr/>
              <p:nvPr/>
            </p:nvSpPr>
            <p:spPr>
              <a:xfrm>
                <a:off x="6487885" y="5802085"/>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3785A0B5-15F9-7352-8C70-875A33634527}"/>
                  </a:ext>
                </a:extLst>
              </p:cNvPr>
              <p:cNvSpPr/>
              <p:nvPr/>
            </p:nvSpPr>
            <p:spPr>
              <a:xfrm>
                <a:off x="5203372" y="3091542"/>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C8448B7-46EC-F22F-D431-CC4DB1F3E4FB}"/>
                  </a:ext>
                </a:extLst>
              </p:cNvPr>
              <p:cNvSpPr/>
              <p:nvPr/>
            </p:nvSpPr>
            <p:spPr>
              <a:xfrm>
                <a:off x="3695700" y="5290457"/>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86584C8-2D63-EB8A-7281-D7B870151F02}"/>
                  </a:ext>
                </a:extLst>
              </p:cNvPr>
              <p:cNvSpPr/>
              <p:nvPr/>
            </p:nvSpPr>
            <p:spPr>
              <a:xfrm>
                <a:off x="3341914" y="2402001"/>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2B948B4-517E-F1B4-2FDF-584227A29422}"/>
                  </a:ext>
                </a:extLst>
              </p:cNvPr>
              <p:cNvSpPr/>
              <p:nvPr/>
            </p:nvSpPr>
            <p:spPr>
              <a:xfrm>
                <a:off x="10591800" y="3744686"/>
                <a:ext cx="359229" cy="326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51EFA9C1-9297-30A3-8AF0-D30FCF3E12A1}"/>
                  </a:ext>
                </a:extLst>
              </p:cNvPr>
              <p:cNvCxnSpPr>
                <a:cxnSpLocks/>
              </p:cNvCxnSpPr>
              <p:nvPr/>
            </p:nvCxnSpPr>
            <p:spPr>
              <a:xfrm flipV="1">
                <a:off x="1469569" y="2565287"/>
                <a:ext cx="2020213" cy="1213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5DD0AE9-458A-3DB5-F98B-003B222AA233}"/>
                  </a:ext>
                </a:extLst>
              </p:cNvPr>
              <p:cNvCxnSpPr>
                <a:cxnSpLocks/>
                <a:endCxn id="32" idx="2"/>
              </p:cNvCxnSpPr>
              <p:nvPr/>
            </p:nvCxnSpPr>
            <p:spPr>
              <a:xfrm>
                <a:off x="3521528" y="2605428"/>
                <a:ext cx="1681844" cy="649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803C1B3-212E-2CB1-A814-646EE199A4AA}"/>
                  </a:ext>
                </a:extLst>
              </p:cNvPr>
              <p:cNvCxnSpPr/>
              <p:nvPr/>
            </p:nvCxnSpPr>
            <p:spPr>
              <a:xfrm>
                <a:off x="1469570" y="3779043"/>
                <a:ext cx="2585358" cy="636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42DE61C-9299-2E41-56D4-372C4B600F84}"/>
                  </a:ext>
                </a:extLst>
              </p:cNvPr>
              <p:cNvCxnSpPr/>
              <p:nvPr/>
            </p:nvCxnSpPr>
            <p:spPr>
              <a:xfrm flipV="1">
                <a:off x="4054928" y="3254828"/>
                <a:ext cx="1328058" cy="1161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1F4C293-8D19-413C-4854-48C45A5E25B8}"/>
                  </a:ext>
                </a:extLst>
              </p:cNvPr>
              <p:cNvCxnSpPr>
                <a:cxnSpLocks/>
                <a:endCxn id="29" idx="2"/>
              </p:cNvCxnSpPr>
              <p:nvPr/>
            </p:nvCxnSpPr>
            <p:spPr>
              <a:xfrm>
                <a:off x="3521527" y="2583741"/>
                <a:ext cx="3532415" cy="722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436CA9C-5ECA-858C-5C75-8DE8194B8DA5}"/>
                  </a:ext>
                </a:extLst>
              </p:cNvPr>
              <p:cNvCxnSpPr>
                <a:stCxn id="34" idx="4"/>
                <a:endCxn id="30" idx="4"/>
              </p:cNvCxnSpPr>
              <p:nvPr/>
            </p:nvCxnSpPr>
            <p:spPr>
              <a:xfrm>
                <a:off x="3521529" y="2728573"/>
                <a:ext cx="533400" cy="1850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02A063F-9B36-0BF8-9F02-66068F76742F}"/>
                  </a:ext>
                </a:extLst>
              </p:cNvPr>
              <p:cNvCxnSpPr>
                <a:stCxn id="25" idx="2"/>
              </p:cNvCxnSpPr>
              <p:nvPr/>
            </p:nvCxnSpPr>
            <p:spPr>
              <a:xfrm>
                <a:off x="1289956" y="3779043"/>
                <a:ext cx="2585358" cy="16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EAE618C-8D0D-3F35-721D-3A9BCC3DE990}"/>
                  </a:ext>
                </a:extLst>
              </p:cNvPr>
              <p:cNvCxnSpPr>
                <a:cxnSpLocks/>
              </p:cNvCxnSpPr>
              <p:nvPr/>
            </p:nvCxnSpPr>
            <p:spPr>
              <a:xfrm flipV="1">
                <a:off x="3875314" y="4434227"/>
                <a:ext cx="174170" cy="1019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016CE13-B3F4-2E6A-546E-240189858587}"/>
                  </a:ext>
                </a:extLst>
              </p:cNvPr>
              <p:cNvCxnSpPr/>
              <p:nvPr/>
            </p:nvCxnSpPr>
            <p:spPr>
              <a:xfrm>
                <a:off x="3489782" y="2605428"/>
                <a:ext cx="5768519" cy="682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11620D6-46AF-9E49-40D0-8BF3C257F4D8}"/>
                  </a:ext>
                </a:extLst>
              </p:cNvPr>
              <p:cNvCxnSpPr/>
              <p:nvPr/>
            </p:nvCxnSpPr>
            <p:spPr>
              <a:xfrm>
                <a:off x="3489782" y="2565287"/>
                <a:ext cx="3536946" cy="2144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50BB44E-8A77-E799-7148-A46ED486E94C}"/>
                  </a:ext>
                </a:extLst>
              </p:cNvPr>
              <p:cNvCxnSpPr/>
              <p:nvPr/>
            </p:nvCxnSpPr>
            <p:spPr>
              <a:xfrm>
                <a:off x="3489782" y="2565287"/>
                <a:ext cx="7281632" cy="134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6B08AD3-C08B-B5EE-E1C2-8FAA621B2CAB}"/>
                  </a:ext>
                </a:extLst>
              </p:cNvPr>
              <p:cNvCxnSpPr/>
              <p:nvPr/>
            </p:nvCxnSpPr>
            <p:spPr>
              <a:xfrm>
                <a:off x="3489782" y="2565287"/>
                <a:ext cx="3177717" cy="3400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2E81D02-A662-C995-B86E-D5F580E1FE7F}"/>
                  </a:ext>
                </a:extLst>
              </p:cNvPr>
              <p:cNvCxnSpPr>
                <a:stCxn id="33" idx="2"/>
              </p:cNvCxnSpPr>
              <p:nvPr/>
            </p:nvCxnSpPr>
            <p:spPr>
              <a:xfrm>
                <a:off x="3695700" y="5453743"/>
                <a:ext cx="2971799"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373ED5C-1226-8FB8-2FD7-F7231571D56E}"/>
                  </a:ext>
                </a:extLst>
              </p:cNvPr>
              <p:cNvCxnSpPr>
                <a:stCxn id="33" idx="2"/>
              </p:cNvCxnSpPr>
              <p:nvPr/>
            </p:nvCxnSpPr>
            <p:spPr>
              <a:xfrm flipV="1">
                <a:off x="3695700" y="4709773"/>
                <a:ext cx="3358242"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9DF7D1D-867E-C2BA-5588-5BBF17DCBD14}"/>
                  </a:ext>
                </a:extLst>
              </p:cNvPr>
              <p:cNvCxnSpPr>
                <a:endCxn id="28" idx="5"/>
              </p:cNvCxnSpPr>
              <p:nvPr/>
            </p:nvCxnSpPr>
            <p:spPr>
              <a:xfrm>
                <a:off x="4054928" y="4415858"/>
                <a:ext cx="3098807" cy="409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0EFB523-F118-FC98-E8A9-E874D5BF3E3E}"/>
                  </a:ext>
                </a:extLst>
              </p:cNvPr>
              <p:cNvCxnSpPr>
                <a:endCxn id="29" idx="3"/>
              </p:cNvCxnSpPr>
              <p:nvPr/>
            </p:nvCxnSpPr>
            <p:spPr>
              <a:xfrm flipV="1">
                <a:off x="4054928" y="2771405"/>
                <a:ext cx="3051622" cy="164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877EF30-56AA-B555-2BCC-B7FDB6ECA819}"/>
                  </a:ext>
                </a:extLst>
              </p:cNvPr>
              <p:cNvCxnSpPr>
                <a:cxnSpLocks/>
                <a:endCxn id="27" idx="6"/>
              </p:cNvCxnSpPr>
              <p:nvPr/>
            </p:nvCxnSpPr>
            <p:spPr>
              <a:xfrm flipV="1">
                <a:off x="4054928" y="3287486"/>
                <a:ext cx="5382988" cy="112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AAAB395-F7F7-4744-C635-731554A1A4F4}"/>
                  </a:ext>
                </a:extLst>
              </p:cNvPr>
              <p:cNvCxnSpPr/>
              <p:nvPr/>
            </p:nvCxnSpPr>
            <p:spPr>
              <a:xfrm flipH="1" flipV="1">
                <a:off x="5374821" y="3287486"/>
                <a:ext cx="1651907"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FBE5FE0-75E8-65D1-DFE6-D6ABB8DE2359}"/>
                  </a:ext>
                </a:extLst>
              </p:cNvPr>
              <p:cNvCxnSpPr/>
              <p:nvPr/>
            </p:nvCxnSpPr>
            <p:spPr>
              <a:xfrm flipV="1">
                <a:off x="7026728" y="2619842"/>
                <a:ext cx="179615" cy="2089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FD51E2F-DA06-5AD3-757C-12AB1DFF1942}"/>
                  </a:ext>
                </a:extLst>
              </p:cNvPr>
              <p:cNvCxnSpPr/>
              <p:nvPr/>
            </p:nvCxnSpPr>
            <p:spPr>
              <a:xfrm flipV="1">
                <a:off x="7026728" y="3287486"/>
                <a:ext cx="2231573" cy="1422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B4B4A26-7526-A40C-20F0-0F4961E0CA8C}"/>
                  </a:ext>
                </a:extLst>
              </p:cNvPr>
              <p:cNvCxnSpPr/>
              <p:nvPr/>
            </p:nvCxnSpPr>
            <p:spPr>
              <a:xfrm flipV="1">
                <a:off x="7026728" y="3907972"/>
                <a:ext cx="3744686" cy="801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C2DB710-405A-974F-8A58-65F570988B3C}"/>
                  </a:ext>
                </a:extLst>
              </p:cNvPr>
              <p:cNvCxnSpPr/>
              <p:nvPr/>
            </p:nvCxnSpPr>
            <p:spPr>
              <a:xfrm>
                <a:off x="7026728" y="4709773"/>
                <a:ext cx="2231573" cy="74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E71F3F8-3BEE-E1A8-7642-84B4A2154DC0}"/>
                  </a:ext>
                </a:extLst>
              </p:cNvPr>
              <p:cNvCxnSpPr>
                <a:cxnSpLocks/>
              </p:cNvCxnSpPr>
              <p:nvPr/>
            </p:nvCxnSpPr>
            <p:spPr>
              <a:xfrm flipH="1">
                <a:off x="6667499" y="4742431"/>
                <a:ext cx="353785" cy="1222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87F3EB10-5ABA-F672-476C-C7CAD789224D}"/>
                  </a:ext>
                </a:extLst>
              </p:cNvPr>
              <p:cNvCxnSpPr/>
              <p:nvPr/>
            </p:nvCxnSpPr>
            <p:spPr>
              <a:xfrm flipH="1" flipV="1">
                <a:off x="5374821" y="3236629"/>
                <a:ext cx="1292678" cy="2728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AA4ED6B-26CC-C321-5F09-428DD1882A74}"/>
                  </a:ext>
                </a:extLst>
              </p:cNvPr>
              <p:cNvCxnSpPr/>
              <p:nvPr/>
            </p:nvCxnSpPr>
            <p:spPr>
              <a:xfrm flipV="1">
                <a:off x="6667499" y="5453743"/>
                <a:ext cx="2590802"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FE4CEA4-80E0-C7DB-58E4-B3CCE9CDD334}"/>
                  </a:ext>
                </a:extLst>
              </p:cNvPr>
              <p:cNvCxnSpPr/>
              <p:nvPr/>
            </p:nvCxnSpPr>
            <p:spPr>
              <a:xfrm flipH="1" flipV="1">
                <a:off x="4054928" y="4415858"/>
                <a:ext cx="2612571" cy="1549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44178C44-DD3A-427F-3EE5-EAE378BA5181}"/>
                  </a:ext>
                </a:extLst>
              </p:cNvPr>
              <p:cNvCxnSpPr/>
              <p:nvPr/>
            </p:nvCxnSpPr>
            <p:spPr>
              <a:xfrm flipV="1">
                <a:off x="1469570" y="3254828"/>
                <a:ext cx="3913416" cy="489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A411BDF-FDF3-2EC9-6916-69E4CCD10B0F}"/>
                  </a:ext>
                </a:extLst>
              </p:cNvPr>
              <p:cNvCxnSpPr/>
              <p:nvPr/>
            </p:nvCxnSpPr>
            <p:spPr>
              <a:xfrm>
                <a:off x="1469569" y="3744686"/>
                <a:ext cx="5551715" cy="965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F80BE68-C2C2-EA2D-9520-5DB8618DAD86}"/>
                  </a:ext>
                </a:extLst>
              </p:cNvPr>
              <p:cNvCxnSpPr/>
              <p:nvPr/>
            </p:nvCxnSpPr>
            <p:spPr>
              <a:xfrm>
                <a:off x="7206343" y="2619842"/>
                <a:ext cx="2051958" cy="66764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E1993119-58A6-1587-F74C-7838FDD3866E}"/>
                  </a:ext>
                </a:extLst>
              </p:cNvPr>
              <p:cNvCxnSpPr/>
              <p:nvPr/>
            </p:nvCxnSpPr>
            <p:spPr>
              <a:xfrm>
                <a:off x="5361213" y="3254828"/>
                <a:ext cx="5410201" cy="6875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7F5494FB-FD13-4637-BA7C-44366531C62B}"/>
                  </a:ext>
                </a:extLst>
              </p:cNvPr>
              <p:cNvCxnSpPr/>
              <p:nvPr/>
            </p:nvCxnSpPr>
            <p:spPr>
              <a:xfrm>
                <a:off x="9258301" y="3287486"/>
                <a:ext cx="1513113" cy="654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D85B2DA-ED6A-0B93-582B-2087BDF16301}"/>
                  </a:ext>
                </a:extLst>
              </p:cNvPr>
              <p:cNvCxnSpPr/>
              <p:nvPr/>
            </p:nvCxnSpPr>
            <p:spPr>
              <a:xfrm>
                <a:off x="9258301" y="3287486"/>
                <a:ext cx="0" cy="2166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0A292C1-393D-8332-3FA5-091F4458E9B8}"/>
                  </a:ext>
                </a:extLst>
              </p:cNvPr>
              <p:cNvCxnSpPr/>
              <p:nvPr/>
            </p:nvCxnSpPr>
            <p:spPr>
              <a:xfrm flipH="1">
                <a:off x="6667499" y="3254828"/>
                <a:ext cx="2590802" cy="271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AC017D58-3B90-7FFC-5406-CF7963B45D09}"/>
                  </a:ext>
                </a:extLst>
              </p:cNvPr>
              <p:cNvCxnSpPr/>
              <p:nvPr/>
            </p:nvCxnSpPr>
            <p:spPr>
              <a:xfrm flipH="1" flipV="1">
                <a:off x="5382986" y="3254828"/>
                <a:ext cx="3875315" cy="32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20E84EA-560A-88B2-03FF-A8F18AF022F9}"/>
                  </a:ext>
                </a:extLst>
              </p:cNvPr>
              <p:cNvCxnSpPr>
                <a:endCxn id="29" idx="0"/>
              </p:cNvCxnSpPr>
              <p:nvPr/>
            </p:nvCxnSpPr>
            <p:spPr>
              <a:xfrm flipH="1" flipV="1">
                <a:off x="7233557" y="2492658"/>
                <a:ext cx="2024744" cy="2961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80F0E69-43CF-5754-F6BB-106AC4554F66}"/>
                  </a:ext>
                </a:extLst>
              </p:cNvPr>
              <p:cNvCxnSpPr/>
              <p:nvPr/>
            </p:nvCxnSpPr>
            <p:spPr>
              <a:xfrm>
                <a:off x="5374821" y="3271157"/>
                <a:ext cx="3883480" cy="2182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49EBC9F-EEC1-633A-FA23-0FA7318FA0F3}"/>
                  </a:ext>
                </a:extLst>
              </p:cNvPr>
              <p:cNvCxnSpPr/>
              <p:nvPr/>
            </p:nvCxnSpPr>
            <p:spPr>
              <a:xfrm>
                <a:off x="3875314" y="5453743"/>
                <a:ext cx="5382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E8FE9A5-E05B-E05A-08EE-1560CD43C4AD}"/>
                  </a:ext>
                </a:extLst>
              </p:cNvPr>
              <p:cNvCxnSpPr/>
              <p:nvPr/>
            </p:nvCxnSpPr>
            <p:spPr>
              <a:xfrm flipV="1">
                <a:off x="9258301" y="3907972"/>
                <a:ext cx="1513113"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0143E9C-C213-9A04-0CDB-24D4231DEE98}"/>
                  </a:ext>
                </a:extLst>
              </p:cNvPr>
              <p:cNvCxnSpPr/>
              <p:nvPr/>
            </p:nvCxnSpPr>
            <p:spPr>
              <a:xfrm flipH="1">
                <a:off x="3875314" y="2655944"/>
                <a:ext cx="3331029" cy="2797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B07F2A9-8DFF-6540-5341-74D4047D8305}"/>
                  </a:ext>
                </a:extLst>
              </p:cNvPr>
              <p:cNvCxnSpPr/>
              <p:nvPr/>
            </p:nvCxnSpPr>
            <p:spPr>
              <a:xfrm flipH="1">
                <a:off x="6667499" y="3942329"/>
                <a:ext cx="4103915" cy="2023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B8159D3-DC1B-7191-A5DE-07934628F20B}"/>
                  </a:ext>
                </a:extLst>
              </p:cNvPr>
              <p:cNvCxnSpPr/>
              <p:nvPr/>
            </p:nvCxnSpPr>
            <p:spPr>
              <a:xfrm>
                <a:off x="1469569" y="3779043"/>
                <a:ext cx="5197930" cy="2186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ACD264D2-1319-DD8E-0C4B-FA21AAB3F186}"/>
                  </a:ext>
                </a:extLst>
              </p:cNvPr>
              <p:cNvCxnSpPr/>
              <p:nvPr/>
            </p:nvCxnSpPr>
            <p:spPr>
              <a:xfrm flipV="1">
                <a:off x="5382986" y="2655944"/>
                <a:ext cx="1823357" cy="615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799349F2-6107-9D00-D702-622093D1FFD6}"/>
                  </a:ext>
                </a:extLst>
              </p:cNvPr>
              <p:cNvCxnSpPr/>
              <p:nvPr/>
            </p:nvCxnSpPr>
            <p:spPr>
              <a:xfrm>
                <a:off x="4049484" y="4415858"/>
                <a:ext cx="5208817" cy="103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C8A5731-407A-3025-5830-7773B2A91489}"/>
                  </a:ext>
                </a:extLst>
              </p:cNvPr>
              <p:cNvCxnSpPr/>
              <p:nvPr/>
            </p:nvCxnSpPr>
            <p:spPr>
              <a:xfrm flipV="1">
                <a:off x="1469569" y="2930128"/>
                <a:ext cx="0" cy="814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8E8561FE-976A-083A-ECD6-19ED393798B7}"/>
                  </a:ext>
                </a:extLst>
              </p:cNvPr>
              <p:cNvCxnSpPr/>
              <p:nvPr/>
            </p:nvCxnSpPr>
            <p:spPr>
              <a:xfrm flipH="1">
                <a:off x="968829" y="3744686"/>
                <a:ext cx="500740" cy="310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B3F9E4E-6EE9-54ED-71F3-53F0C8770AB3}"/>
                  </a:ext>
                </a:extLst>
              </p:cNvPr>
              <p:cNvCxnSpPr/>
              <p:nvPr/>
            </p:nvCxnSpPr>
            <p:spPr>
              <a:xfrm flipH="1">
                <a:off x="1371600" y="3744686"/>
                <a:ext cx="97969" cy="936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60B3AD9-227F-A02D-51AD-12BD6A6000B1}"/>
                  </a:ext>
                </a:extLst>
              </p:cNvPr>
              <p:cNvCxnSpPr/>
              <p:nvPr/>
            </p:nvCxnSpPr>
            <p:spPr>
              <a:xfrm flipH="1" flipV="1">
                <a:off x="1132114" y="3593631"/>
                <a:ext cx="337455" cy="15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E167989E-9567-3B2D-66A1-DE40292929FC}"/>
                  </a:ext>
                </a:extLst>
              </p:cNvPr>
              <p:cNvCxnSpPr/>
              <p:nvPr/>
            </p:nvCxnSpPr>
            <p:spPr>
              <a:xfrm flipH="1">
                <a:off x="2479675" y="2565287"/>
                <a:ext cx="1010107" cy="25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CFA0011-D318-8C6F-482C-178FE60A1CA1}"/>
                  </a:ext>
                </a:extLst>
              </p:cNvPr>
              <p:cNvCxnSpPr/>
              <p:nvPr/>
            </p:nvCxnSpPr>
            <p:spPr>
              <a:xfrm flipH="1" flipV="1">
                <a:off x="2762249" y="2492658"/>
                <a:ext cx="759278" cy="72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4CFD6BD-A99B-E974-2D30-7E77084C0B8B}"/>
                  </a:ext>
                </a:extLst>
              </p:cNvPr>
              <p:cNvCxnSpPr/>
              <p:nvPr/>
            </p:nvCxnSpPr>
            <p:spPr>
              <a:xfrm flipV="1">
                <a:off x="3521527" y="2307771"/>
                <a:ext cx="840923" cy="27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2BD40EA-DA92-14B6-263C-454378E0AF2B}"/>
                  </a:ext>
                </a:extLst>
              </p:cNvPr>
              <p:cNvCxnSpPr/>
              <p:nvPr/>
            </p:nvCxnSpPr>
            <p:spPr>
              <a:xfrm flipH="1" flipV="1">
                <a:off x="3426278" y="2122714"/>
                <a:ext cx="95249" cy="482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182D165-F717-B860-81DD-12FDA41CF2E3}"/>
                  </a:ext>
                </a:extLst>
              </p:cNvPr>
              <p:cNvCxnSpPr>
                <a:cxnSpLocks/>
              </p:cNvCxnSpPr>
              <p:nvPr/>
            </p:nvCxnSpPr>
            <p:spPr>
              <a:xfrm flipH="1" flipV="1">
                <a:off x="6374041" y="2307771"/>
                <a:ext cx="889678" cy="389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7F223046-F448-C240-5C38-B22ED803F7BF}"/>
                  </a:ext>
                </a:extLst>
              </p:cNvPr>
              <p:cNvCxnSpPr>
                <a:cxnSpLocks/>
              </p:cNvCxnSpPr>
              <p:nvPr/>
            </p:nvCxnSpPr>
            <p:spPr>
              <a:xfrm flipH="1" flipV="1">
                <a:off x="6746422" y="2122714"/>
                <a:ext cx="477162" cy="542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5AF77A93-7453-0E3F-A640-81C8229D9B3D}"/>
                  </a:ext>
                </a:extLst>
              </p:cNvPr>
              <p:cNvCxnSpPr>
                <a:cxnSpLocks/>
              </p:cNvCxnSpPr>
              <p:nvPr/>
            </p:nvCxnSpPr>
            <p:spPr>
              <a:xfrm flipV="1">
                <a:off x="7214508" y="2307771"/>
                <a:ext cx="329292" cy="335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536073A-C7BE-B5E8-E375-3AA75CACA257}"/>
                  </a:ext>
                </a:extLst>
              </p:cNvPr>
              <p:cNvCxnSpPr/>
              <p:nvPr/>
            </p:nvCxnSpPr>
            <p:spPr>
              <a:xfrm>
                <a:off x="7263719" y="2655944"/>
                <a:ext cx="145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49BF0EF-7B2D-9E09-6A57-523BCDB49FD1}"/>
                  </a:ext>
                </a:extLst>
              </p:cNvPr>
              <p:cNvCxnSpPr/>
              <p:nvPr/>
            </p:nvCxnSpPr>
            <p:spPr>
              <a:xfrm flipH="1" flipV="1">
                <a:off x="8066313" y="2528972"/>
                <a:ext cx="1191988" cy="75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9FF463B-D1D7-202A-44DD-3B9E2BF361DA}"/>
                  </a:ext>
                </a:extLst>
              </p:cNvPr>
              <p:cNvCxnSpPr/>
              <p:nvPr/>
            </p:nvCxnSpPr>
            <p:spPr>
              <a:xfrm flipH="1" flipV="1">
                <a:off x="9078687" y="2402001"/>
                <a:ext cx="179614" cy="8691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A62F0351-2757-12B5-41D5-FFAFED6CC622}"/>
                  </a:ext>
                </a:extLst>
              </p:cNvPr>
              <p:cNvCxnSpPr/>
              <p:nvPr/>
            </p:nvCxnSpPr>
            <p:spPr>
              <a:xfrm flipV="1">
                <a:off x="9258301" y="2445756"/>
                <a:ext cx="179615" cy="82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1A78292-3283-0562-DDA2-1884B1214634}"/>
                  </a:ext>
                </a:extLst>
              </p:cNvPr>
              <p:cNvCxnSpPr/>
              <p:nvPr/>
            </p:nvCxnSpPr>
            <p:spPr>
              <a:xfrm flipV="1">
                <a:off x="9258301" y="2692258"/>
                <a:ext cx="756556" cy="5952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3AA24180-B4BA-B2F0-BEF3-FABFD900284F}"/>
                  </a:ext>
                </a:extLst>
              </p:cNvPr>
              <p:cNvCxnSpPr>
                <a:cxnSpLocks/>
              </p:cNvCxnSpPr>
              <p:nvPr/>
            </p:nvCxnSpPr>
            <p:spPr>
              <a:xfrm>
                <a:off x="9258300" y="3287486"/>
                <a:ext cx="876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F2BB2D0B-6F58-62AF-2933-A632EBFE4077}"/>
                  </a:ext>
                </a:extLst>
              </p:cNvPr>
              <p:cNvCxnSpPr/>
              <p:nvPr/>
            </p:nvCxnSpPr>
            <p:spPr>
              <a:xfrm flipH="1" flipV="1">
                <a:off x="10374086" y="3593631"/>
                <a:ext cx="397328" cy="306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44FEFEF-E3DE-94B7-8A12-C9355E90CE99}"/>
                  </a:ext>
                </a:extLst>
              </p:cNvPr>
              <p:cNvCxnSpPr>
                <a:stCxn id="35" idx="0"/>
              </p:cNvCxnSpPr>
              <p:nvPr/>
            </p:nvCxnSpPr>
            <p:spPr>
              <a:xfrm flipH="1" flipV="1">
                <a:off x="10591800" y="2989872"/>
                <a:ext cx="179615" cy="754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E3931174-0BF8-6B84-98C2-430EA94A16E5}"/>
                  </a:ext>
                </a:extLst>
              </p:cNvPr>
              <p:cNvCxnSpPr/>
              <p:nvPr/>
            </p:nvCxnSpPr>
            <p:spPr>
              <a:xfrm flipV="1">
                <a:off x="10771414" y="3429000"/>
                <a:ext cx="255815" cy="478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B3F8A74-6C6B-50D8-A6C7-466FBC253715}"/>
                  </a:ext>
                </a:extLst>
              </p:cNvPr>
              <p:cNvCxnSpPr/>
              <p:nvPr/>
            </p:nvCxnSpPr>
            <p:spPr>
              <a:xfrm flipH="1">
                <a:off x="10374086" y="3942329"/>
                <a:ext cx="397328" cy="1248285"/>
              </a:xfrm>
              <a:prstGeom prst="line">
                <a:avLst/>
              </a:prstGeom>
            </p:spPr>
            <p:style>
              <a:lnRef idx="2">
                <a:schemeClr val="accent1"/>
              </a:lnRef>
              <a:fillRef idx="0">
                <a:schemeClr val="accent1"/>
              </a:fillRef>
              <a:effectRef idx="1">
                <a:schemeClr val="accent1"/>
              </a:effectRef>
              <a:fontRef idx="minor">
                <a:schemeClr val="tx1"/>
              </a:fontRef>
            </p:style>
          </p:cxnSp>
          <p:sp>
            <p:nvSpPr>
              <p:cNvPr id="100" name="Oval 99">
                <a:extLst>
                  <a:ext uri="{FF2B5EF4-FFF2-40B4-BE49-F238E27FC236}">
                    <a16:creationId xmlns:a16="http://schemas.microsoft.com/office/drawing/2014/main" id="{6C792BF9-26EB-9EA8-8D45-216E00985E76}"/>
                  </a:ext>
                </a:extLst>
              </p:cNvPr>
              <p:cNvSpPr/>
              <p:nvPr/>
            </p:nvSpPr>
            <p:spPr>
              <a:xfrm>
                <a:off x="1976670" y="5081758"/>
                <a:ext cx="385532" cy="371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a:extLst>
                  <a:ext uri="{FF2B5EF4-FFF2-40B4-BE49-F238E27FC236}">
                    <a16:creationId xmlns:a16="http://schemas.microsoft.com/office/drawing/2014/main" id="{D22E46BF-DF7A-BD75-1201-68857080536A}"/>
                  </a:ext>
                </a:extLst>
              </p:cNvPr>
              <p:cNvCxnSpPr/>
              <p:nvPr/>
            </p:nvCxnSpPr>
            <p:spPr>
              <a:xfrm>
                <a:off x="1469569" y="3744686"/>
                <a:ext cx="696688" cy="1545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116BAECE-F9A0-BDF3-4A6A-B6EAF3A4C9A2}"/>
                  </a:ext>
                </a:extLst>
              </p:cNvPr>
              <p:cNvCxnSpPr/>
              <p:nvPr/>
            </p:nvCxnSpPr>
            <p:spPr>
              <a:xfrm flipV="1">
                <a:off x="2177143" y="2583741"/>
                <a:ext cx="1344384" cy="270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56B038D-7436-91B7-D363-425993D12D63}"/>
                  </a:ext>
                </a:extLst>
              </p:cNvPr>
              <p:cNvCxnSpPr>
                <a:endCxn id="30" idx="3"/>
              </p:cNvCxnSpPr>
              <p:nvPr/>
            </p:nvCxnSpPr>
            <p:spPr>
              <a:xfrm flipV="1">
                <a:off x="2166257" y="4531319"/>
                <a:ext cx="1761665" cy="7591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A635507-CAAB-55AB-7E16-243BD78E840D}"/>
                  </a:ext>
                </a:extLst>
              </p:cNvPr>
              <p:cNvCxnSpPr>
                <a:cxnSpLocks/>
              </p:cNvCxnSpPr>
              <p:nvPr/>
            </p:nvCxnSpPr>
            <p:spPr>
              <a:xfrm>
                <a:off x="2100943" y="5290457"/>
                <a:ext cx="1757130" cy="1632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B21BF586-1D51-538E-8B53-D47509E14630}"/>
                  </a:ext>
                </a:extLst>
              </p:cNvPr>
              <p:cNvCxnSpPr/>
              <p:nvPr/>
            </p:nvCxnSpPr>
            <p:spPr>
              <a:xfrm flipV="1">
                <a:off x="2122714" y="4680857"/>
                <a:ext cx="4931228"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7FB9549-99C3-FE00-E225-1DBBB3302BEC}"/>
                  </a:ext>
                </a:extLst>
              </p:cNvPr>
              <p:cNvCxnSpPr/>
              <p:nvPr/>
            </p:nvCxnSpPr>
            <p:spPr>
              <a:xfrm flipV="1">
                <a:off x="2133600" y="3271157"/>
                <a:ext cx="3241221" cy="201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CD246E2C-437D-EA55-8BE7-20A5707A075C}"/>
                  </a:ext>
                </a:extLst>
              </p:cNvPr>
              <p:cNvCxnSpPr>
                <a:stCxn id="100" idx="2"/>
              </p:cNvCxnSpPr>
              <p:nvPr/>
            </p:nvCxnSpPr>
            <p:spPr>
              <a:xfrm flipH="1" flipV="1">
                <a:off x="1469569" y="5081758"/>
                <a:ext cx="507101" cy="185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9244955A-12B3-2F14-D444-6946FE7AC05F}"/>
                  </a:ext>
                </a:extLst>
              </p:cNvPr>
              <p:cNvCxnSpPr/>
              <p:nvPr/>
            </p:nvCxnSpPr>
            <p:spPr>
              <a:xfrm flipH="1">
                <a:off x="1469569" y="5290457"/>
                <a:ext cx="664031" cy="326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F1DB847-1ED1-2218-5F3A-4DE45173DCAB}"/>
                  </a:ext>
                </a:extLst>
              </p:cNvPr>
              <p:cNvCxnSpPr>
                <a:cxnSpLocks/>
              </p:cNvCxnSpPr>
              <p:nvPr/>
            </p:nvCxnSpPr>
            <p:spPr>
              <a:xfrm flipH="1">
                <a:off x="2079171" y="5290457"/>
                <a:ext cx="77113"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AE280FBD-D128-B5F5-5E7F-E6A16904A55E}"/>
                  </a:ext>
                </a:extLst>
              </p:cNvPr>
              <p:cNvCxnSpPr/>
              <p:nvPr/>
            </p:nvCxnSpPr>
            <p:spPr>
              <a:xfrm>
                <a:off x="2122714" y="5290457"/>
                <a:ext cx="1023257" cy="99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0F8E0F9F-C5FE-E292-F2F1-B653800EAB9B}"/>
                  </a:ext>
                </a:extLst>
              </p:cNvPr>
              <p:cNvCxnSpPr>
                <a:stCxn id="100" idx="2"/>
              </p:cNvCxnSpPr>
              <p:nvPr/>
            </p:nvCxnSpPr>
            <p:spPr>
              <a:xfrm>
                <a:off x="1976670" y="5267751"/>
                <a:ext cx="1114873" cy="42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A1B86FA8-F788-0B8F-9901-8139B3BF9699}"/>
                  </a:ext>
                </a:extLst>
              </p:cNvPr>
              <p:cNvCxnSpPr/>
              <p:nvPr/>
            </p:nvCxnSpPr>
            <p:spPr>
              <a:xfrm flipH="1">
                <a:off x="3695700" y="5453743"/>
                <a:ext cx="179614"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DE97BF5D-F838-3BE2-C2B2-66F67F632E7C}"/>
                  </a:ext>
                </a:extLst>
              </p:cNvPr>
              <p:cNvCxnSpPr/>
              <p:nvPr/>
            </p:nvCxnSpPr>
            <p:spPr>
              <a:xfrm>
                <a:off x="3875314" y="5453743"/>
                <a:ext cx="359229" cy="881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005B26B-8590-DB81-4708-BFD72B82F6CD}"/>
                  </a:ext>
                </a:extLst>
              </p:cNvPr>
              <p:cNvCxnSpPr/>
              <p:nvPr/>
            </p:nvCxnSpPr>
            <p:spPr>
              <a:xfrm>
                <a:off x="3875314" y="5453743"/>
                <a:ext cx="892629" cy="674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DA524A07-59FF-6BC6-5DC6-5849C420BA41}"/>
                  </a:ext>
                </a:extLst>
              </p:cNvPr>
              <p:cNvCxnSpPr/>
              <p:nvPr/>
            </p:nvCxnSpPr>
            <p:spPr>
              <a:xfrm flipH="1">
                <a:off x="5812971" y="5965371"/>
                <a:ext cx="854528"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C004E436-344D-392E-3DD5-811F95502129}"/>
                  </a:ext>
                </a:extLst>
              </p:cNvPr>
              <p:cNvCxnSpPr/>
              <p:nvPr/>
            </p:nvCxnSpPr>
            <p:spPr>
              <a:xfrm>
                <a:off x="6667499" y="5965371"/>
                <a:ext cx="87630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10C739AF-4A50-E1C7-D700-A4052C1ABED7}"/>
                  </a:ext>
                </a:extLst>
              </p:cNvPr>
              <p:cNvCxnSpPr/>
              <p:nvPr/>
            </p:nvCxnSpPr>
            <p:spPr>
              <a:xfrm flipH="1">
                <a:off x="8512629" y="5453743"/>
                <a:ext cx="745671"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D11379FB-D168-8758-EC1F-0F18D3D3F52C}"/>
                  </a:ext>
                </a:extLst>
              </p:cNvPr>
              <p:cNvCxnSpPr/>
              <p:nvPr/>
            </p:nvCxnSpPr>
            <p:spPr>
              <a:xfrm flipH="1">
                <a:off x="9078687" y="5453743"/>
                <a:ext cx="179613" cy="511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E7DE0F6F-8671-1223-81DD-59A0AE5869EE}"/>
                  </a:ext>
                </a:extLst>
              </p:cNvPr>
              <p:cNvCxnSpPr/>
              <p:nvPr/>
            </p:nvCxnSpPr>
            <p:spPr>
              <a:xfrm>
                <a:off x="9258300" y="5453743"/>
                <a:ext cx="277586" cy="348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1C22837F-3CCE-F503-41CC-1FD3AAAF8D65}"/>
                  </a:ext>
                </a:extLst>
              </p:cNvPr>
              <p:cNvCxnSpPr/>
              <p:nvPr/>
            </p:nvCxnSpPr>
            <p:spPr>
              <a:xfrm>
                <a:off x="9258300" y="5453743"/>
                <a:ext cx="6803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AB93F55-E0AC-CF45-47F7-E0EA02B863C5}"/>
                  </a:ext>
                </a:extLst>
              </p:cNvPr>
              <p:cNvCxnSpPr/>
              <p:nvPr/>
            </p:nvCxnSpPr>
            <p:spPr>
              <a:xfrm>
                <a:off x="10771414" y="3942329"/>
                <a:ext cx="92529" cy="882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9F96D807-0657-00F3-6630-BD4A7226B843}"/>
                  </a:ext>
                </a:extLst>
              </p:cNvPr>
              <p:cNvCxnSpPr/>
              <p:nvPr/>
            </p:nvCxnSpPr>
            <p:spPr>
              <a:xfrm>
                <a:off x="10771414" y="3942329"/>
                <a:ext cx="255815" cy="3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D8832A81-3BB2-960F-6C7C-C14A6CABD53E}"/>
                  </a:ext>
                </a:extLst>
              </p:cNvPr>
              <p:cNvCxnSpPr/>
              <p:nvPr/>
            </p:nvCxnSpPr>
            <p:spPr>
              <a:xfrm flipV="1">
                <a:off x="1469569" y="2989872"/>
                <a:ext cx="507101" cy="7891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3" name="Straight Connector 12">
              <a:extLst>
                <a:ext uri="{FF2B5EF4-FFF2-40B4-BE49-F238E27FC236}">
                  <a16:creationId xmlns:a16="http://schemas.microsoft.com/office/drawing/2014/main" id="{369A5E2E-462F-B9A6-0DE5-D9A589AE8B18}"/>
                </a:ext>
              </a:extLst>
            </p:cNvPr>
            <p:cNvCxnSpPr/>
            <p:nvPr/>
          </p:nvCxnSpPr>
          <p:spPr>
            <a:xfrm flipH="1" flipV="1">
              <a:off x="5007429" y="2318657"/>
              <a:ext cx="370114" cy="94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38B934-9431-CE30-F050-98D88A73EC15}"/>
                </a:ext>
              </a:extLst>
            </p:cNvPr>
            <p:cNvCxnSpPr>
              <a:cxnSpLocks/>
            </p:cNvCxnSpPr>
            <p:nvPr/>
          </p:nvCxnSpPr>
          <p:spPr>
            <a:xfrm flipV="1">
              <a:off x="5377543" y="2242457"/>
              <a:ext cx="348343" cy="1023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9DFD75D-42E0-A917-AEFC-A56CB11906A4}"/>
                </a:ext>
              </a:extLst>
            </p:cNvPr>
            <p:cNvCxnSpPr/>
            <p:nvPr/>
          </p:nvCxnSpPr>
          <p:spPr>
            <a:xfrm flipV="1">
              <a:off x="5377543" y="2449286"/>
              <a:ext cx="718457" cy="8164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22CEB5A-AD01-DDAA-CC36-C7332C7C4B3F}"/>
                </a:ext>
              </a:extLst>
            </p:cNvPr>
            <p:cNvCxnSpPr/>
            <p:nvPr/>
          </p:nvCxnSpPr>
          <p:spPr>
            <a:xfrm>
              <a:off x="4027714" y="4376057"/>
              <a:ext cx="892629" cy="1534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C9AD733-2240-3B35-F280-198A8A928ECE}"/>
                </a:ext>
              </a:extLst>
            </p:cNvPr>
            <p:cNvCxnSpPr/>
            <p:nvPr/>
          </p:nvCxnSpPr>
          <p:spPr>
            <a:xfrm flipH="1">
              <a:off x="5464629" y="4724400"/>
              <a:ext cx="1589314" cy="1349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A79397C-2D7C-C606-55ED-46703F61C144}"/>
                </a:ext>
              </a:extLst>
            </p:cNvPr>
            <p:cNvCxnSpPr/>
            <p:nvPr/>
          </p:nvCxnSpPr>
          <p:spPr>
            <a:xfrm>
              <a:off x="6977743" y="4735286"/>
              <a:ext cx="849086" cy="134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270963E-7D06-682C-55AA-D1C453F57C5E}"/>
                </a:ext>
              </a:extLst>
            </p:cNvPr>
            <p:cNvCxnSpPr/>
            <p:nvPr/>
          </p:nvCxnSpPr>
          <p:spPr>
            <a:xfrm flipH="1">
              <a:off x="3396343" y="4463143"/>
              <a:ext cx="631371" cy="1230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7EAB409-B01A-BAD0-B4BC-CAE1043BEC87}"/>
                </a:ext>
              </a:extLst>
            </p:cNvPr>
            <p:cNvCxnSpPr/>
            <p:nvPr/>
          </p:nvCxnSpPr>
          <p:spPr>
            <a:xfrm flipH="1" flipV="1">
              <a:off x="2155371" y="2710543"/>
              <a:ext cx="1872343" cy="166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4AA80C2-8A6B-B142-1116-46EF7F2BA779}"/>
                </a:ext>
              </a:extLst>
            </p:cNvPr>
            <p:cNvCxnSpPr/>
            <p:nvPr/>
          </p:nvCxnSpPr>
          <p:spPr>
            <a:xfrm>
              <a:off x="9252857" y="3265714"/>
              <a:ext cx="816429" cy="2068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A162F99-8EAD-A891-8B5E-31D008266300}"/>
                </a:ext>
              </a:extLst>
            </p:cNvPr>
            <p:cNvCxnSpPr/>
            <p:nvPr/>
          </p:nvCxnSpPr>
          <p:spPr>
            <a:xfrm flipH="1">
              <a:off x="8240486" y="3265714"/>
              <a:ext cx="1012371" cy="28085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33600D0-AEE5-0511-6941-0057F8D2245D}"/>
                </a:ext>
              </a:extLst>
            </p:cNvPr>
            <p:cNvCxnSpPr/>
            <p:nvPr/>
          </p:nvCxnSpPr>
          <p:spPr>
            <a:xfrm flipH="1">
              <a:off x="5203371" y="3265714"/>
              <a:ext cx="174172" cy="2939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E7AAE87-1660-CE9A-DA6A-DD5877B8565D}"/>
                </a:ext>
              </a:extLst>
            </p:cNvPr>
            <p:cNvCxnSpPr/>
            <p:nvPr/>
          </p:nvCxnSpPr>
          <p:spPr>
            <a:xfrm flipH="1">
              <a:off x="3243943" y="2601686"/>
              <a:ext cx="250371" cy="330925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4" name="Footer Placeholder 123">
            <a:extLst>
              <a:ext uri="{FF2B5EF4-FFF2-40B4-BE49-F238E27FC236}">
                <a16:creationId xmlns:a16="http://schemas.microsoft.com/office/drawing/2014/main" id="{CAB59745-0F0E-A04E-D410-077FF941092F}"/>
              </a:ext>
            </a:extLst>
          </p:cNvPr>
          <p:cNvSpPr>
            <a:spLocks noGrp="1"/>
          </p:cNvSpPr>
          <p:nvPr>
            <p:ph type="ftr" sz="quarter" idx="11"/>
          </p:nvPr>
        </p:nvSpPr>
        <p:spPr/>
        <p:txBody>
          <a:bodyPr/>
          <a:lstStyle/>
          <a:p>
            <a:r>
              <a:rPr lang="en-GB"/>
              <a:t>© Charles Symons 2025</a:t>
            </a:r>
          </a:p>
        </p:txBody>
      </p:sp>
      <p:sp>
        <p:nvSpPr>
          <p:cNvPr id="125" name="Slide Number Placeholder 124">
            <a:extLst>
              <a:ext uri="{FF2B5EF4-FFF2-40B4-BE49-F238E27FC236}">
                <a16:creationId xmlns:a16="http://schemas.microsoft.com/office/drawing/2014/main" id="{32366FA6-FA24-F631-901A-6446EE6E6E0C}"/>
              </a:ext>
            </a:extLst>
          </p:cNvPr>
          <p:cNvSpPr>
            <a:spLocks noGrp="1"/>
          </p:cNvSpPr>
          <p:nvPr>
            <p:ph type="sldNum" sz="quarter" idx="12"/>
          </p:nvPr>
        </p:nvSpPr>
        <p:spPr/>
        <p:txBody>
          <a:bodyPr/>
          <a:lstStyle/>
          <a:p>
            <a:fld id="{2AFE9A9F-CCF6-4A2F-ACF7-AEB66D722B6E}" type="slidenum">
              <a:rPr lang="en-GB" smtClean="0"/>
              <a:t>29</a:t>
            </a:fld>
            <a:endParaRPr lang="en-GB"/>
          </a:p>
        </p:txBody>
      </p:sp>
    </p:spTree>
    <p:extLst>
      <p:ext uri="{BB962C8B-B14F-4D97-AF65-F5344CB8AC3E}">
        <p14:creationId xmlns:p14="http://schemas.microsoft.com/office/powerpoint/2010/main" val="23138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1698-CFF4-2FFE-E651-A1257B0102F5}"/>
              </a:ext>
            </a:extLst>
          </p:cNvPr>
          <p:cNvSpPr>
            <a:spLocks noGrp="1"/>
          </p:cNvSpPr>
          <p:nvPr>
            <p:ph type="title"/>
          </p:nvPr>
        </p:nvSpPr>
        <p:spPr/>
        <p:txBody>
          <a:bodyPr>
            <a:normAutofit/>
          </a:bodyPr>
          <a:lstStyle/>
          <a:p>
            <a:pPr algn="ctr">
              <a:spcAft>
                <a:spcPts val="1200"/>
              </a:spcAft>
            </a:pPr>
            <a:r>
              <a:rPr lang="en-GB" sz="4800" dirty="0"/>
              <a:t>My aims for this session</a:t>
            </a:r>
          </a:p>
        </p:txBody>
      </p:sp>
      <p:sp>
        <p:nvSpPr>
          <p:cNvPr id="3" name="TextBox 2">
            <a:extLst>
              <a:ext uri="{FF2B5EF4-FFF2-40B4-BE49-F238E27FC236}">
                <a16:creationId xmlns:a16="http://schemas.microsoft.com/office/drawing/2014/main" id="{C83740C8-37E1-38EA-25AF-70A5F734E62D}"/>
              </a:ext>
            </a:extLst>
          </p:cNvPr>
          <p:cNvSpPr txBox="1"/>
          <p:nvPr/>
        </p:nvSpPr>
        <p:spPr>
          <a:xfrm>
            <a:off x="1436914" y="1580243"/>
            <a:ext cx="9154885" cy="4247317"/>
          </a:xfrm>
          <a:prstGeom prst="rect">
            <a:avLst/>
          </a:prstGeom>
          <a:noFill/>
        </p:spPr>
        <p:txBody>
          <a:bodyPr wrap="square" rtlCol="0">
            <a:spAutoFit/>
          </a:bodyPr>
          <a:lstStyle/>
          <a:p>
            <a:pPr>
              <a:spcAft>
                <a:spcPts val="1800"/>
              </a:spcAft>
            </a:pPr>
            <a:r>
              <a:rPr lang="en-GB" sz="4000" dirty="0"/>
              <a:t>That you will leave</a:t>
            </a:r>
          </a:p>
          <a:p>
            <a:pPr marL="571500" indent="-571500">
              <a:spcAft>
                <a:spcPts val="1800"/>
              </a:spcAft>
              <a:buFont typeface="Arial" panose="020B0604020202020204" pitchFamily="34" charset="0"/>
              <a:buChar char="•"/>
            </a:pPr>
            <a:r>
              <a:rPr lang="en-GB" sz="4000" dirty="0"/>
              <a:t>with a better understanding of AI </a:t>
            </a:r>
          </a:p>
          <a:p>
            <a:pPr marL="571500" indent="-571500">
              <a:buFont typeface="Arial" panose="020B0604020202020204" pitchFamily="34" charset="0"/>
              <a:buChar char="•"/>
            </a:pPr>
            <a:r>
              <a:rPr lang="en-GB" sz="4000" dirty="0"/>
              <a:t>knowing the precautions you should take when using AI tools</a:t>
            </a:r>
          </a:p>
          <a:p>
            <a:pPr marL="571500" indent="-571500">
              <a:buFont typeface="Arial" panose="020B0604020202020204" pitchFamily="34" charset="0"/>
              <a:buChar char="•"/>
            </a:pPr>
            <a:r>
              <a:rPr lang="en-GB" sz="4000" dirty="0"/>
              <a:t>less worried about AI than when you arrived</a:t>
            </a:r>
          </a:p>
        </p:txBody>
      </p:sp>
      <p:sp>
        <p:nvSpPr>
          <p:cNvPr id="4" name="Footer Placeholder 3">
            <a:extLst>
              <a:ext uri="{FF2B5EF4-FFF2-40B4-BE49-F238E27FC236}">
                <a16:creationId xmlns:a16="http://schemas.microsoft.com/office/drawing/2014/main" id="{B00DF1C7-3B1B-8D52-7226-9D6338822567}"/>
              </a:ext>
            </a:extLst>
          </p:cNvPr>
          <p:cNvSpPr>
            <a:spLocks noGrp="1"/>
          </p:cNvSpPr>
          <p:nvPr>
            <p:ph type="ftr" sz="quarter" idx="11"/>
          </p:nvPr>
        </p:nvSpPr>
        <p:spPr/>
        <p:txBody>
          <a:bodyPr/>
          <a:lstStyle/>
          <a:p>
            <a:r>
              <a:rPr lang="en-GB" dirty="0"/>
              <a:t>© Charles Symons 2025</a:t>
            </a:r>
          </a:p>
        </p:txBody>
      </p:sp>
      <p:sp>
        <p:nvSpPr>
          <p:cNvPr id="5" name="Slide Number Placeholder 4">
            <a:extLst>
              <a:ext uri="{FF2B5EF4-FFF2-40B4-BE49-F238E27FC236}">
                <a16:creationId xmlns:a16="http://schemas.microsoft.com/office/drawing/2014/main" id="{F0C20E4D-691D-034E-64DA-1A9D3FEEEBB4}"/>
              </a:ext>
            </a:extLst>
          </p:cNvPr>
          <p:cNvSpPr>
            <a:spLocks noGrp="1"/>
          </p:cNvSpPr>
          <p:nvPr>
            <p:ph type="sldNum" sz="quarter" idx="12"/>
          </p:nvPr>
        </p:nvSpPr>
        <p:spPr/>
        <p:txBody>
          <a:bodyPr/>
          <a:lstStyle/>
          <a:p>
            <a:fld id="{2AFE9A9F-CCF6-4A2F-ACF7-AEB66D722B6E}" type="slidenum">
              <a:rPr lang="en-GB" smtClean="0"/>
              <a:t>3</a:t>
            </a:fld>
            <a:endParaRPr lang="en-GB"/>
          </a:p>
        </p:txBody>
      </p:sp>
      <p:sp>
        <p:nvSpPr>
          <p:cNvPr id="6" name="TextBox 5">
            <a:extLst>
              <a:ext uri="{FF2B5EF4-FFF2-40B4-BE49-F238E27FC236}">
                <a16:creationId xmlns:a16="http://schemas.microsoft.com/office/drawing/2014/main" id="{9F07BD85-3192-9B73-EC47-E31773C0AB33}"/>
              </a:ext>
            </a:extLst>
          </p:cNvPr>
          <p:cNvSpPr txBox="1"/>
          <p:nvPr/>
        </p:nvSpPr>
        <p:spPr>
          <a:xfrm>
            <a:off x="920750" y="6045200"/>
            <a:ext cx="10350500" cy="369332"/>
          </a:xfrm>
          <a:prstGeom prst="rect">
            <a:avLst/>
          </a:prstGeom>
          <a:noFill/>
        </p:spPr>
        <p:txBody>
          <a:bodyPr wrap="square" rtlCol="0">
            <a:spAutoFit/>
          </a:bodyPr>
          <a:lstStyle/>
          <a:p>
            <a:r>
              <a:rPr lang="en-US" dirty="0">
                <a:solidFill>
                  <a:schemeClr val="bg1">
                    <a:lumMod val="50000"/>
                  </a:schemeClr>
                </a:solidFill>
              </a:rPr>
              <a:t>The author takes full responsibility for the factual accuracy and opinions expressed in this presentation.</a:t>
            </a:r>
          </a:p>
        </p:txBody>
      </p:sp>
    </p:spTree>
    <p:extLst>
      <p:ext uri="{BB962C8B-B14F-4D97-AF65-F5344CB8AC3E}">
        <p14:creationId xmlns:p14="http://schemas.microsoft.com/office/powerpoint/2010/main" val="417427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CAD9B-1AEE-BAAA-F518-A9EC4DFB17D3}"/>
              </a:ext>
            </a:extLst>
          </p:cNvPr>
          <p:cNvSpPr>
            <a:spLocks noGrp="1"/>
          </p:cNvSpPr>
          <p:nvPr>
            <p:ph type="title" idx="4294967295"/>
          </p:nvPr>
        </p:nvSpPr>
        <p:spPr>
          <a:xfrm>
            <a:off x="939800" y="3225800"/>
            <a:ext cx="10515600" cy="1270000"/>
          </a:xfrm>
        </p:spPr>
        <p:txBody>
          <a:bodyPr>
            <a:noAutofit/>
          </a:bodyPr>
          <a:lstStyle/>
          <a:p>
            <a:pPr algn="ctr"/>
            <a:r>
              <a:rPr lang="en-GB" sz="6600" dirty="0"/>
              <a:t>Thank you</a:t>
            </a:r>
            <a:br>
              <a:rPr lang="en-GB" sz="6600" dirty="0"/>
            </a:br>
            <a:br>
              <a:rPr lang="en-GB" sz="6600" dirty="0"/>
            </a:br>
            <a:r>
              <a:rPr lang="en-GB" sz="6600" dirty="0"/>
              <a:t>Sleep well tonight</a:t>
            </a:r>
            <a:br>
              <a:rPr lang="en-GB" sz="6600" dirty="0"/>
            </a:br>
            <a:br>
              <a:rPr lang="en-GB" sz="6600" dirty="0"/>
            </a:br>
            <a:r>
              <a:rPr lang="en-GB" sz="3200" dirty="0"/>
              <a:t>If you would like to discuss further, pl contact me </a:t>
            </a:r>
            <a:r>
              <a:rPr lang="en-GB" sz="3600" dirty="0">
                <a:hlinkClick r:id="rId2"/>
              </a:rPr>
              <a:t>cr.symons@btinternet.com</a:t>
            </a:r>
            <a:r>
              <a:rPr lang="en-GB" sz="3600" dirty="0"/>
              <a:t> </a:t>
            </a:r>
            <a:endParaRPr lang="en-GB" sz="6600" dirty="0"/>
          </a:p>
        </p:txBody>
      </p:sp>
      <p:sp>
        <p:nvSpPr>
          <p:cNvPr id="2" name="Footer Placeholder 1">
            <a:extLst>
              <a:ext uri="{FF2B5EF4-FFF2-40B4-BE49-F238E27FC236}">
                <a16:creationId xmlns:a16="http://schemas.microsoft.com/office/drawing/2014/main" id="{0217C925-FC77-44F3-5390-8D66BF48248C}"/>
              </a:ext>
            </a:extLst>
          </p:cNvPr>
          <p:cNvSpPr>
            <a:spLocks noGrp="1"/>
          </p:cNvSpPr>
          <p:nvPr>
            <p:ph type="ftr" sz="quarter" idx="11"/>
          </p:nvPr>
        </p:nvSpPr>
        <p:spPr/>
        <p:txBody>
          <a:bodyPr/>
          <a:lstStyle/>
          <a:p>
            <a:r>
              <a:rPr lang="en-GB"/>
              <a:t>© Charles Symons 2025</a:t>
            </a:r>
          </a:p>
        </p:txBody>
      </p:sp>
      <p:sp>
        <p:nvSpPr>
          <p:cNvPr id="3" name="Slide Number Placeholder 2">
            <a:extLst>
              <a:ext uri="{FF2B5EF4-FFF2-40B4-BE49-F238E27FC236}">
                <a16:creationId xmlns:a16="http://schemas.microsoft.com/office/drawing/2014/main" id="{60B173CF-C4FE-7ECD-7227-2A6418A2C5B4}"/>
              </a:ext>
            </a:extLst>
          </p:cNvPr>
          <p:cNvSpPr>
            <a:spLocks noGrp="1"/>
          </p:cNvSpPr>
          <p:nvPr>
            <p:ph type="sldNum" sz="quarter" idx="12"/>
          </p:nvPr>
        </p:nvSpPr>
        <p:spPr/>
        <p:txBody>
          <a:bodyPr/>
          <a:lstStyle/>
          <a:p>
            <a:fld id="{2AFE9A9F-CCF6-4A2F-ACF7-AEB66D722B6E}" type="slidenum">
              <a:rPr lang="en-GB" smtClean="0"/>
              <a:t>30</a:t>
            </a:fld>
            <a:endParaRPr lang="en-GB"/>
          </a:p>
        </p:txBody>
      </p:sp>
    </p:spTree>
    <p:extLst>
      <p:ext uri="{BB962C8B-B14F-4D97-AF65-F5344CB8AC3E}">
        <p14:creationId xmlns:p14="http://schemas.microsoft.com/office/powerpoint/2010/main" val="83136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8AEC-B059-43EC-2269-60196243D3B5}"/>
              </a:ext>
            </a:extLst>
          </p:cNvPr>
          <p:cNvSpPr>
            <a:spLocks noGrp="1"/>
          </p:cNvSpPr>
          <p:nvPr>
            <p:ph type="title"/>
          </p:nvPr>
        </p:nvSpPr>
        <p:spPr/>
        <p:txBody>
          <a:bodyPr/>
          <a:lstStyle/>
          <a:p>
            <a:r>
              <a:rPr lang="en-GB" dirty="0"/>
              <a:t>Artificial Intelligence (‘AI’) – some jargon</a:t>
            </a:r>
          </a:p>
        </p:txBody>
      </p:sp>
      <p:sp>
        <p:nvSpPr>
          <p:cNvPr id="3" name="TextBox 2">
            <a:extLst>
              <a:ext uri="{FF2B5EF4-FFF2-40B4-BE49-F238E27FC236}">
                <a16:creationId xmlns:a16="http://schemas.microsoft.com/office/drawing/2014/main" id="{DD09A52B-4D47-A6A9-D70F-EE2DF6D8C8DC}"/>
              </a:ext>
            </a:extLst>
          </p:cNvPr>
          <p:cNvSpPr txBox="1"/>
          <p:nvPr/>
        </p:nvSpPr>
        <p:spPr>
          <a:xfrm>
            <a:off x="812800" y="1883757"/>
            <a:ext cx="10541000" cy="1077218"/>
          </a:xfrm>
          <a:prstGeom prst="rect">
            <a:avLst/>
          </a:prstGeom>
          <a:noFill/>
        </p:spPr>
        <p:txBody>
          <a:bodyPr wrap="square" rtlCol="0">
            <a:spAutoFit/>
          </a:bodyPr>
          <a:lstStyle/>
          <a:p>
            <a:r>
              <a:rPr lang="en-GB" sz="3200" b="1" dirty="0"/>
              <a:t>AI system</a:t>
            </a:r>
            <a:r>
              <a:rPr lang="en-GB" sz="3200" dirty="0"/>
              <a:t>: </a:t>
            </a:r>
            <a:r>
              <a:rPr lang="en-GB" sz="3200" i="1" dirty="0"/>
              <a:t>A computer system capable of performing tasks that normally require human intelligence</a:t>
            </a:r>
          </a:p>
        </p:txBody>
      </p:sp>
      <p:sp>
        <p:nvSpPr>
          <p:cNvPr id="4" name="TextBox 3">
            <a:extLst>
              <a:ext uri="{FF2B5EF4-FFF2-40B4-BE49-F238E27FC236}">
                <a16:creationId xmlns:a16="http://schemas.microsoft.com/office/drawing/2014/main" id="{3DD4F6CE-49CA-2F73-3807-0ACC2812667F}"/>
              </a:ext>
            </a:extLst>
          </p:cNvPr>
          <p:cNvSpPr txBox="1"/>
          <p:nvPr/>
        </p:nvSpPr>
        <p:spPr>
          <a:xfrm>
            <a:off x="812800" y="3027536"/>
            <a:ext cx="10541000" cy="1938992"/>
          </a:xfrm>
          <a:prstGeom prst="rect">
            <a:avLst/>
          </a:prstGeom>
          <a:noFill/>
        </p:spPr>
        <p:txBody>
          <a:bodyPr wrap="square" rtlCol="0">
            <a:spAutoFit/>
          </a:bodyPr>
          <a:lstStyle/>
          <a:p>
            <a:r>
              <a:rPr lang="en-GB" sz="3200" b="1" dirty="0"/>
              <a:t>Large Language Model (‘LLM’)</a:t>
            </a:r>
            <a:r>
              <a:rPr lang="en-GB" sz="3200" dirty="0"/>
              <a:t>: </a:t>
            </a:r>
            <a:r>
              <a:rPr lang="en-GB" sz="3200" i="1" dirty="0"/>
              <a:t>An AI system able to read, interpret, and generate human language</a:t>
            </a:r>
          </a:p>
          <a:p>
            <a:r>
              <a:rPr lang="en-GB" sz="2800" dirty="0"/>
              <a:t>(Well-known LLMs, e.g. ChatGPT, can also generate images and music, and can transform between these and text)</a:t>
            </a:r>
          </a:p>
        </p:txBody>
      </p:sp>
      <p:sp>
        <p:nvSpPr>
          <p:cNvPr id="5" name="TextBox 4">
            <a:extLst>
              <a:ext uri="{FF2B5EF4-FFF2-40B4-BE49-F238E27FC236}">
                <a16:creationId xmlns:a16="http://schemas.microsoft.com/office/drawing/2014/main" id="{0D74D778-F446-BF3D-617B-7A04A4E7DB42}"/>
              </a:ext>
            </a:extLst>
          </p:cNvPr>
          <p:cNvSpPr txBox="1"/>
          <p:nvPr/>
        </p:nvSpPr>
        <p:spPr>
          <a:xfrm>
            <a:off x="838200" y="5033089"/>
            <a:ext cx="11036300" cy="1508105"/>
          </a:xfrm>
          <a:prstGeom prst="rect">
            <a:avLst/>
          </a:prstGeom>
          <a:noFill/>
        </p:spPr>
        <p:txBody>
          <a:bodyPr wrap="square" rtlCol="0">
            <a:spAutoFit/>
          </a:bodyPr>
          <a:lstStyle/>
          <a:p>
            <a:r>
              <a:rPr lang="en-GB" sz="3200" b="1" dirty="0"/>
              <a:t>Chatbot</a:t>
            </a:r>
            <a:r>
              <a:rPr lang="en-GB" sz="3200" dirty="0"/>
              <a:t>: </a:t>
            </a:r>
            <a:r>
              <a:rPr lang="en-GB" sz="3200" i="1" dirty="0"/>
              <a:t>An AI system able to conduct a dialogue with a human</a:t>
            </a:r>
          </a:p>
          <a:p>
            <a:r>
              <a:rPr lang="en-GB" sz="2800" dirty="0"/>
              <a:t>(Maybe an LLM application; often used as customer-service agents)</a:t>
            </a:r>
          </a:p>
        </p:txBody>
      </p:sp>
      <p:sp>
        <p:nvSpPr>
          <p:cNvPr id="6" name="Footer Placeholder 5">
            <a:extLst>
              <a:ext uri="{FF2B5EF4-FFF2-40B4-BE49-F238E27FC236}">
                <a16:creationId xmlns:a16="http://schemas.microsoft.com/office/drawing/2014/main" id="{48574B92-1583-C8DF-C98A-AEB32EBFB834}"/>
              </a:ext>
            </a:extLst>
          </p:cNvPr>
          <p:cNvSpPr>
            <a:spLocks noGrp="1"/>
          </p:cNvSpPr>
          <p:nvPr>
            <p:ph type="ftr" sz="quarter" idx="11"/>
          </p:nvPr>
        </p:nvSpPr>
        <p:spPr/>
        <p:txBody>
          <a:bodyPr/>
          <a:lstStyle/>
          <a:p>
            <a:r>
              <a:rPr lang="en-GB"/>
              <a:t>© Charles Symons 2025</a:t>
            </a:r>
          </a:p>
        </p:txBody>
      </p:sp>
      <p:sp>
        <p:nvSpPr>
          <p:cNvPr id="7" name="Slide Number Placeholder 6">
            <a:extLst>
              <a:ext uri="{FF2B5EF4-FFF2-40B4-BE49-F238E27FC236}">
                <a16:creationId xmlns:a16="http://schemas.microsoft.com/office/drawing/2014/main" id="{A1D351C4-AC28-D546-36B3-971B075D90A4}"/>
              </a:ext>
            </a:extLst>
          </p:cNvPr>
          <p:cNvSpPr>
            <a:spLocks noGrp="1"/>
          </p:cNvSpPr>
          <p:nvPr>
            <p:ph type="sldNum" sz="quarter" idx="12"/>
          </p:nvPr>
        </p:nvSpPr>
        <p:spPr/>
        <p:txBody>
          <a:bodyPr/>
          <a:lstStyle/>
          <a:p>
            <a:fld id="{2AFE9A9F-CCF6-4A2F-ACF7-AEB66D722B6E}" type="slidenum">
              <a:rPr lang="en-GB" smtClean="0"/>
              <a:t>4</a:t>
            </a:fld>
            <a:endParaRPr lang="en-GB"/>
          </a:p>
        </p:txBody>
      </p:sp>
    </p:spTree>
    <p:extLst>
      <p:ext uri="{BB962C8B-B14F-4D97-AF65-F5344CB8AC3E}">
        <p14:creationId xmlns:p14="http://schemas.microsoft.com/office/powerpoint/2010/main" val="16914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C251-E8BA-ADD8-3FBF-8467D13FB16E}"/>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03C109D0-5A9C-EEFC-84B7-AF4492882B00}"/>
              </a:ext>
            </a:extLst>
          </p:cNvPr>
          <p:cNvSpPr>
            <a:spLocks noGrp="1"/>
          </p:cNvSpPr>
          <p:nvPr>
            <p:ph idx="1"/>
          </p:nvPr>
        </p:nvSpPr>
        <p:spPr>
          <a:xfrm>
            <a:off x="838200" y="1825624"/>
            <a:ext cx="10515600" cy="4270375"/>
          </a:xfrm>
        </p:spPr>
        <p:txBody>
          <a:bodyPr>
            <a:normAutofit fontScale="92500" lnSpcReduction="20000"/>
          </a:bodyPr>
          <a:lstStyle/>
          <a:p>
            <a:pPr>
              <a:spcAft>
                <a:spcPts val="1800"/>
              </a:spcAft>
            </a:pPr>
            <a:r>
              <a:rPr lang="en-GB" sz="3900" dirty="0"/>
              <a:t>Some background on AI</a:t>
            </a:r>
          </a:p>
          <a:p>
            <a:pPr>
              <a:spcAft>
                <a:spcPts val="1800"/>
              </a:spcAft>
            </a:pPr>
            <a:r>
              <a:rPr lang="en-GB" sz="3900" dirty="0"/>
              <a:t>Why AI is different and vastly inferior to human intelligence</a:t>
            </a:r>
          </a:p>
          <a:p>
            <a:pPr>
              <a:spcAft>
                <a:spcPts val="1800"/>
              </a:spcAft>
            </a:pPr>
            <a:r>
              <a:rPr lang="en-GB" sz="3900" dirty="0"/>
              <a:t>Real risks of current AI and how to counter them</a:t>
            </a:r>
          </a:p>
          <a:p>
            <a:pPr>
              <a:spcAft>
                <a:spcPts val="1800"/>
              </a:spcAft>
            </a:pPr>
            <a:r>
              <a:rPr lang="en-GB" sz="3900" dirty="0"/>
              <a:t>The wider risks to society that should concern us</a:t>
            </a:r>
          </a:p>
          <a:p>
            <a:pPr>
              <a:spcAft>
                <a:spcPts val="1800"/>
              </a:spcAft>
            </a:pPr>
            <a:r>
              <a:rPr lang="en-GB" sz="3900" dirty="0"/>
              <a:t>Summary and Conclusions</a:t>
            </a:r>
          </a:p>
          <a:p>
            <a:endParaRPr lang="en-GB" dirty="0"/>
          </a:p>
        </p:txBody>
      </p:sp>
      <p:sp>
        <p:nvSpPr>
          <p:cNvPr id="4" name="Footer Placeholder 3">
            <a:extLst>
              <a:ext uri="{FF2B5EF4-FFF2-40B4-BE49-F238E27FC236}">
                <a16:creationId xmlns:a16="http://schemas.microsoft.com/office/drawing/2014/main" id="{5DF50144-DFDC-4FB4-9C85-65D5D06CB423}"/>
              </a:ext>
            </a:extLst>
          </p:cNvPr>
          <p:cNvSpPr>
            <a:spLocks noGrp="1"/>
          </p:cNvSpPr>
          <p:nvPr>
            <p:ph type="ftr" sz="quarter" idx="11"/>
          </p:nvPr>
        </p:nvSpPr>
        <p:spPr/>
        <p:txBody>
          <a:bodyPr/>
          <a:lstStyle/>
          <a:p>
            <a:r>
              <a:rPr lang="en-GB"/>
              <a:t>© Charles Symons 2025</a:t>
            </a:r>
          </a:p>
        </p:txBody>
      </p:sp>
      <p:sp>
        <p:nvSpPr>
          <p:cNvPr id="5" name="Slide Number Placeholder 4">
            <a:extLst>
              <a:ext uri="{FF2B5EF4-FFF2-40B4-BE49-F238E27FC236}">
                <a16:creationId xmlns:a16="http://schemas.microsoft.com/office/drawing/2014/main" id="{4E98CFD1-AC38-21AB-6FD3-A0F323E9D467}"/>
              </a:ext>
            </a:extLst>
          </p:cNvPr>
          <p:cNvSpPr>
            <a:spLocks noGrp="1"/>
          </p:cNvSpPr>
          <p:nvPr>
            <p:ph type="sldNum" sz="quarter" idx="12"/>
          </p:nvPr>
        </p:nvSpPr>
        <p:spPr/>
        <p:txBody>
          <a:bodyPr/>
          <a:lstStyle/>
          <a:p>
            <a:fld id="{2AFE9A9F-CCF6-4A2F-ACF7-AEB66D722B6E}" type="slidenum">
              <a:rPr lang="en-GB" smtClean="0"/>
              <a:t>5</a:t>
            </a:fld>
            <a:endParaRPr lang="en-GB"/>
          </a:p>
        </p:txBody>
      </p:sp>
    </p:spTree>
    <p:extLst>
      <p:ext uri="{BB962C8B-B14F-4D97-AF65-F5344CB8AC3E}">
        <p14:creationId xmlns:p14="http://schemas.microsoft.com/office/powerpoint/2010/main" val="217123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C2A3-E9BB-FB9F-BBF6-9453CA7576AD}"/>
              </a:ext>
            </a:extLst>
          </p:cNvPr>
          <p:cNvSpPr>
            <a:spLocks noGrp="1"/>
          </p:cNvSpPr>
          <p:nvPr>
            <p:ph type="title"/>
          </p:nvPr>
        </p:nvSpPr>
        <p:spPr/>
        <p:txBody>
          <a:bodyPr/>
          <a:lstStyle/>
          <a:p>
            <a:r>
              <a:rPr lang="en-GB" dirty="0"/>
              <a:t>A few inescapable facts</a:t>
            </a:r>
          </a:p>
        </p:txBody>
      </p:sp>
      <p:sp>
        <p:nvSpPr>
          <p:cNvPr id="3" name="Content Placeholder 2">
            <a:extLst>
              <a:ext uri="{FF2B5EF4-FFF2-40B4-BE49-F238E27FC236}">
                <a16:creationId xmlns:a16="http://schemas.microsoft.com/office/drawing/2014/main" id="{55ED554D-E0C9-35FA-2878-737880D536CB}"/>
              </a:ext>
            </a:extLst>
          </p:cNvPr>
          <p:cNvSpPr>
            <a:spLocks noGrp="1"/>
          </p:cNvSpPr>
          <p:nvPr>
            <p:ph idx="1"/>
          </p:nvPr>
        </p:nvSpPr>
        <p:spPr>
          <a:xfrm>
            <a:off x="1092201" y="1912711"/>
            <a:ext cx="10071100" cy="4580164"/>
          </a:xfrm>
        </p:spPr>
        <p:txBody>
          <a:bodyPr>
            <a:normAutofit/>
          </a:bodyPr>
          <a:lstStyle/>
          <a:p>
            <a:pPr marL="572400" indent="-572400">
              <a:spcBef>
                <a:spcPts val="1800"/>
              </a:spcBef>
              <a:spcAft>
                <a:spcPts val="1000"/>
              </a:spcAft>
            </a:pPr>
            <a:r>
              <a:rPr lang="en-GB" sz="4000" dirty="0"/>
              <a:t>AI is already everywhere </a:t>
            </a:r>
          </a:p>
          <a:p>
            <a:pPr marL="457200" lvl="1" indent="0">
              <a:buNone/>
            </a:pPr>
            <a:endParaRPr lang="en-GB" dirty="0"/>
          </a:p>
        </p:txBody>
      </p:sp>
      <p:sp>
        <p:nvSpPr>
          <p:cNvPr id="4" name="TextBox 3">
            <a:extLst>
              <a:ext uri="{FF2B5EF4-FFF2-40B4-BE49-F238E27FC236}">
                <a16:creationId xmlns:a16="http://schemas.microsoft.com/office/drawing/2014/main" id="{28109284-0A26-1C30-43E5-AEAB42EBF9EB}"/>
              </a:ext>
            </a:extLst>
          </p:cNvPr>
          <p:cNvSpPr txBox="1"/>
          <p:nvPr/>
        </p:nvSpPr>
        <p:spPr>
          <a:xfrm>
            <a:off x="1092201" y="2721114"/>
            <a:ext cx="8356600" cy="707886"/>
          </a:xfrm>
          <a:prstGeom prst="rect">
            <a:avLst/>
          </a:prstGeom>
          <a:noFill/>
        </p:spPr>
        <p:txBody>
          <a:bodyPr wrap="square" rtlCol="0">
            <a:spAutoFit/>
          </a:bodyPr>
          <a:lstStyle/>
          <a:p>
            <a:pPr marL="571500" indent="-571500">
              <a:buFont typeface="Arial" panose="020B0604020202020204" pitchFamily="34" charset="0"/>
              <a:buChar char="•"/>
            </a:pPr>
            <a:r>
              <a:rPr lang="en-GB" sz="4000" dirty="0"/>
              <a:t>AI is a revolutionary technology</a:t>
            </a:r>
          </a:p>
        </p:txBody>
      </p:sp>
      <p:sp>
        <p:nvSpPr>
          <p:cNvPr id="5" name="TextBox 4">
            <a:extLst>
              <a:ext uri="{FF2B5EF4-FFF2-40B4-BE49-F238E27FC236}">
                <a16:creationId xmlns:a16="http://schemas.microsoft.com/office/drawing/2014/main" id="{AE3CE1B6-CB1B-CE78-9EFA-A540F701CF7D}"/>
              </a:ext>
            </a:extLst>
          </p:cNvPr>
          <p:cNvSpPr txBox="1"/>
          <p:nvPr/>
        </p:nvSpPr>
        <p:spPr>
          <a:xfrm>
            <a:off x="1092201" y="3561304"/>
            <a:ext cx="10185400" cy="1323439"/>
          </a:xfrm>
          <a:prstGeom prst="rect">
            <a:avLst/>
          </a:prstGeom>
          <a:noFill/>
        </p:spPr>
        <p:txBody>
          <a:bodyPr wrap="square" rtlCol="0">
            <a:spAutoFit/>
          </a:bodyPr>
          <a:lstStyle/>
          <a:p>
            <a:pPr marL="571500" indent="-571500">
              <a:buFont typeface="Arial" panose="020B0604020202020204" pitchFamily="34" charset="0"/>
              <a:buChar char="•"/>
            </a:pPr>
            <a:r>
              <a:rPr lang="en-GB" sz="4000" dirty="0"/>
              <a:t>AI will bring some benefits and cause some harm (like every other modern technology)</a:t>
            </a:r>
          </a:p>
        </p:txBody>
      </p:sp>
      <p:sp>
        <p:nvSpPr>
          <p:cNvPr id="6" name="TextBox 5">
            <a:extLst>
              <a:ext uri="{FF2B5EF4-FFF2-40B4-BE49-F238E27FC236}">
                <a16:creationId xmlns:a16="http://schemas.microsoft.com/office/drawing/2014/main" id="{272BDED4-C579-37E5-FEE7-D5862071610A}"/>
              </a:ext>
            </a:extLst>
          </p:cNvPr>
          <p:cNvSpPr txBox="1"/>
          <p:nvPr/>
        </p:nvSpPr>
        <p:spPr>
          <a:xfrm>
            <a:off x="1092201" y="4968756"/>
            <a:ext cx="10185400" cy="1323439"/>
          </a:xfrm>
          <a:prstGeom prst="rect">
            <a:avLst/>
          </a:prstGeom>
          <a:noFill/>
        </p:spPr>
        <p:txBody>
          <a:bodyPr wrap="square" rtlCol="0">
            <a:spAutoFit/>
          </a:bodyPr>
          <a:lstStyle/>
          <a:p>
            <a:pPr marL="571500" indent="-571500">
              <a:buFont typeface="Arial" panose="020B0604020202020204" pitchFamily="34" charset="0"/>
              <a:buChar char="•"/>
            </a:pPr>
            <a:r>
              <a:rPr lang="en-GB" sz="4000" dirty="0"/>
              <a:t>AI is fertile ground for both hype and scaremongering. Don’t believe all you read</a:t>
            </a:r>
            <a:endParaRPr lang="en-GB" sz="3200" dirty="0"/>
          </a:p>
        </p:txBody>
      </p:sp>
      <p:sp>
        <p:nvSpPr>
          <p:cNvPr id="7" name="Footer Placeholder 6">
            <a:extLst>
              <a:ext uri="{FF2B5EF4-FFF2-40B4-BE49-F238E27FC236}">
                <a16:creationId xmlns:a16="http://schemas.microsoft.com/office/drawing/2014/main" id="{3E5BF5C2-6752-1EE7-C62D-7FDBB6D64D2C}"/>
              </a:ext>
            </a:extLst>
          </p:cNvPr>
          <p:cNvSpPr>
            <a:spLocks noGrp="1"/>
          </p:cNvSpPr>
          <p:nvPr>
            <p:ph type="ftr" sz="quarter" idx="11"/>
          </p:nvPr>
        </p:nvSpPr>
        <p:spPr/>
        <p:txBody>
          <a:bodyPr/>
          <a:lstStyle/>
          <a:p>
            <a:r>
              <a:rPr lang="en-GB"/>
              <a:t>© Charles Symons 2025</a:t>
            </a:r>
          </a:p>
        </p:txBody>
      </p:sp>
      <p:sp>
        <p:nvSpPr>
          <p:cNvPr id="8" name="Slide Number Placeholder 7">
            <a:extLst>
              <a:ext uri="{FF2B5EF4-FFF2-40B4-BE49-F238E27FC236}">
                <a16:creationId xmlns:a16="http://schemas.microsoft.com/office/drawing/2014/main" id="{F68FAE38-A5E0-6130-9D04-DC93D71416A7}"/>
              </a:ext>
            </a:extLst>
          </p:cNvPr>
          <p:cNvSpPr>
            <a:spLocks noGrp="1"/>
          </p:cNvSpPr>
          <p:nvPr>
            <p:ph type="sldNum" sz="quarter" idx="12"/>
          </p:nvPr>
        </p:nvSpPr>
        <p:spPr/>
        <p:txBody>
          <a:bodyPr/>
          <a:lstStyle/>
          <a:p>
            <a:fld id="{2AFE9A9F-CCF6-4A2F-ACF7-AEB66D722B6E}" type="slidenum">
              <a:rPr lang="en-GB" smtClean="0"/>
              <a:t>6</a:t>
            </a:fld>
            <a:endParaRPr lang="en-GB"/>
          </a:p>
        </p:txBody>
      </p:sp>
    </p:spTree>
    <p:extLst>
      <p:ext uri="{BB962C8B-B14F-4D97-AF65-F5344CB8AC3E}">
        <p14:creationId xmlns:p14="http://schemas.microsoft.com/office/powerpoint/2010/main" val="31776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9D1216-3FF9-B441-7A92-D57B4C716A21}"/>
              </a:ext>
            </a:extLst>
          </p:cNvPr>
          <p:cNvSpPr>
            <a:spLocks noGrp="1"/>
          </p:cNvSpPr>
          <p:nvPr>
            <p:ph type="title"/>
          </p:nvPr>
        </p:nvSpPr>
        <p:spPr>
          <a:xfrm>
            <a:off x="838200" y="365126"/>
            <a:ext cx="10515600" cy="954108"/>
          </a:xfrm>
        </p:spPr>
        <p:txBody>
          <a:bodyPr/>
          <a:lstStyle/>
          <a:p>
            <a:r>
              <a:rPr lang="en-GB" dirty="0"/>
              <a:t>AI: a long gestation, now advancing ultra-fast</a:t>
            </a:r>
          </a:p>
        </p:txBody>
      </p:sp>
      <p:cxnSp>
        <p:nvCxnSpPr>
          <p:cNvPr id="6" name="Straight Connector 5">
            <a:extLst>
              <a:ext uri="{FF2B5EF4-FFF2-40B4-BE49-F238E27FC236}">
                <a16:creationId xmlns:a16="http://schemas.microsoft.com/office/drawing/2014/main" id="{1EF38953-CAF3-32B4-6BC1-1F3C203A0EC1}"/>
              </a:ext>
            </a:extLst>
          </p:cNvPr>
          <p:cNvCxnSpPr/>
          <p:nvPr/>
        </p:nvCxnSpPr>
        <p:spPr>
          <a:xfrm>
            <a:off x="1360715" y="5982416"/>
            <a:ext cx="999308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D8AE8C3-C3FA-4F27-7931-31941B935EF8}"/>
              </a:ext>
            </a:extLst>
          </p:cNvPr>
          <p:cNvCxnSpPr>
            <a:cxnSpLocks/>
          </p:cNvCxnSpPr>
          <p:nvPr/>
        </p:nvCxnSpPr>
        <p:spPr>
          <a:xfrm flipV="1">
            <a:off x="1328058" y="1556032"/>
            <a:ext cx="32657" cy="4448156"/>
          </a:xfrm>
          <a:prstGeom prst="line">
            <a:avLst/>
          </a:prstGeom>
          <a:ln w="38100"/>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727B9E75-4030-034E-03B8-7CCF41287CEE}"/>
              </a:ext>
            </a:extLst>
          </p:cNvPr>
          <p:cNvSpPr txBox="1"/>
          <p:nvPr/>
        </p:nvSpPr>
        <p:spPr>
          <a:xfrm>
            <a:off x="968829" y="6008267"/>
            <a:ext cx="1262743" cy="461665"/>
          </a:xfrm>
          <a:prstGeom prst="rect">
            <a:avLst/>
          </a:prstGeom>
          <a:noFill/>
        </p:spPr>
        <p:txBody>
          <a:bodyPr wrap="square" rtlCol="0">
            <a:spAutoFit/>
          </a:bodyPr>
          <a:lstStyle/>
          <a:p>
            <a:r>
              <a:rPr lang="en-GB" sz="2400" b="1" dirty="0"/>
              <a:t>1950</a:t>
            </a:r>
          </a:p>
        </p:txBody>
      </p:sp>
      <p:sp>
        <p:nvSpPr>
          <p:cNvPr id="11" name="TextBox 10">
            <a:extLst>
              <a:ext uri="{FF2B5EF4-FFF2-40B4-BE49-F238E27FC236}">
                <a16:creationId xmlns:a16="http://schemas.microsoft.com/office/drawing/2014/main" id="{021D8F6F-3A48-9594-4082-98D81F9FD5A2}"/>
              </a:ext>
            </a:extLst>
          </p:cNvPr>
          <p:cNvSpPr txBox="1"/>
          <p:nvPr/>
        </p:nvSpPr>
        <p:spPr>
          <a:xfrm>
            <a:off x="4212773" y="6031209"/>
            <a:ext cx="1262743" cy="461665"/>
          </a:xfrm>
          <a:prstGeom prst="rect">
            <a:avLst/>
          </a:prstGeom>
          <a:noFill/>
        </p:spPr>
        <p:txBody>
          <a:bodyPr wrap="square" rtlCol="0">
            <a:spAutoFit/>
          </a:bodyPr>
          <a:lstStyle/>
          <a:p>
            <a:r>
              <a:rPr lang="en-GB" sz="2400" b="1" dirty="0"/>
              <a:t>1975</a:t>
            </a:r>
          </a:p>
        </p:txBody>
      </p:sp>
      <p:sp>
        <p:nvSpPr>
          <p:cNvPr id="12" name="TextBox 11">
            <a:extLst>
              <a:ext uri="{FF2B5EF4-FFF2-40B4-BE49-F238E27FC236}">
                <a16:creationId xmlns:a16="http://schemas.microsoft.com/office/drawing/2014/main" id="{2B3C92A6-FFE4-7F17-4AD0-41006DE17991}"/>
              </a:ext>
            </a:extLst>
          </p:cNvPr>
          <p:cNvSpPr txBox="1"/>
          <p:nvPr/>
        </p:nvSpPr>
        <p:spPr>
          <a:xfrm>
            <a:off x="7456717" y="6031209"/>
            <a:ext cx="1055914" cy="461665"/>
          </a:xfrm>
          <a:prstGeom prst="rect">
            <a:avLst/>
          </a:prstGeom>
          <a:noFill/>
        </p:spPr>
        <p:txBody>
          <a:bodyPr wrap="square" rtlCol="0">
            <a:spAutoFit/>
          </a:bodyPr>
          <a:lstStyle/>
          <a:p>
            <a:r>
              <a:rPr lang="en-GB" sz="2400" b="1" dirty="0"/>
              <a:t>2000</a:t>
            </a:r>
          </a:p>
        </p:txBody>
      </p:sp>
      <p:sp>
        <p:nvSpPr>
          <p:cNvPr id="13" name="TextBox 12">
            <a:extLst>
              <a:ext uri="{FF2B5EF4-FFF2-40B4-BE49-F238E27FC236}">
                <a16:creationId xmlns:a16="http://schemas.microsoft.com/office/drawing/2014/main" id="{641542D9-B42B-0942-A45B-A3C416A63423}"/>
              </a:ext>
            </a:extLst>
          </p:cNvPr>
          <p:cNvSpPr txBox="1"/>
          <p:nvPr/>
        </p:nvSpPr>
        <p:spPr>
          <a:xfrm>
            <a:off x="10853057" y="6031209"/>
            <a:ext cx="1262743" cy="461665"/>
          </a:xfrm>
          <a:prstGeom prst="rect">
            <a:avLst/>
          </a:prstGeom>
          <a:noFill/>
        </p:spPr>
        <p:txBody>
          <a:bodyPr wrap="square" rtlCol="0">
            <a:spAutoFit/>
          </a:bodyPr>
          <a:lstStyle/>
          <a:p>
            <a:r>
              <a:rPr lang="en-GB" sz="2400" b="1" dirty="0"/>
              <a:t>2025</a:t>
            </a:r>
          </a:p>
        </p:txBody>
      </p:sp>
      <p:cxnSp>
        <p:nvCxnSpPr>
          <p:cNvPr id="15" name="Straight Connector 14">
            <a:extLst>
              <a:ext uri="{FF2B5EF4-FFF2-40B4-BE49-F238E27FC236}">
                <a16:creationId xmlns:a16="http://schemas.microsoft.com/office/drawing/2014/main" id="{2D751B1D-77C5-871D-C9FA-37A0050C73A4}"/>
              </a:ext>
            </a:extLst>
          </p:cNvPr>
          <p:cNvCxnSpPr>
            <a:cxnSpLocks/>
          </p:cNvCxnSpPr>
          <p:nvPr/>
        </p:nvCxnSpPr>
        <p:spPr>
          <a:xfrm flipV="1">
            <a:off x="4626429" y="5862674"/>
            <a:ext cx="0" cy="130628"/>
          </a:xfrm>
          <a:prstGeom prst="line">
            <a:avLst/>
          </a:prstGeom>
          <a:ln w="28575"/>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20DED778-6CEB-4605-3C77-29DDBAD3480C}"/>
              </a:ext>
            </a:extLst>
          </p:cNvPr>
          <p:cNvCxnSpPr>
            <a:cxnSpLocks/>
          </p:cNvCxnSpPr>
          <p:nvPr/>
        </p:nvCxnSpPr>
        <p:spPr>
          <a:xfrm flipV="1">
            <a:off x="7968344" y="5851788"/>
            <a:ext cx="0" cy="130628"/>
          </a:xfrm>
          <a:prstGeom prst="line">
            <a:avLst/>
          </a:prstGeom>
          <a:ln w="28575"/>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AA885C50-4FAA-CA8C-A46E-403C9B4A3B13}"/>
              </a:ext>
            </a:extLst>
          </p:cNvPr>
          <p:cNvCxnSpPr>
            <a:cxnSpLocks/>
          </p:cNvCxnSpPr>
          <p:nvPr/>
        </p:nvCxnSpPr>
        <p:spPr>
          <a:xfrm flipV="1">
            <a:off x="11353800" y="5862674"/>
            <a:ext cx="0" cy="130628"/>
          </a:xfrm>
          <a:prstGeom prst="line">
            <a:avLst/>
          </a:prstGeom>
          <a:ln w="28575"/>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4584B5D0-6F93-757D-7F8F-6703E5F33540}"/>
              </a:ext>
            </a:extLst>
          </p:cNvPr>
          <p:cNvCxnSpPr>
            <a:cxnSpLocks/>
          </p:cNvCxnSpPr>
          <p:nvPr/>
        </p:nvCxnSpPr>
        <p:spPr>
          <a:xfrm flipV="1">
            <a:off x="1328058" y="5546989"/>
            <a:ext cx="6324600" cy="43134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04EB6C4-8CAF-3E78-1AF0-D61E769E2028}"/>
              </a:ext>
            </a:extLst>
          </p:cNvPr>
          <p:cNvCxnSpPr>
            <a:cxnSpLocks/>
          </p:cNvCxnSpPr>
          <p:nvPr/>
        </p:nvCxnSpPr>
        <p:spPr>
          <a:xfrm flipV="1">
            <a:off x="7652658" y="4893845"/>
            <a:ext cx="2046514" cy="6402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EAFAF1A-C9E7-91B0-6413-C205F07580FD}"/>
              </a:ext>
            </a:extLst>
          </p:cNvPr>
          <p:cNvCxnSpPr>
            <a:cxnSpLocks/>
          </p:cNvCxnSpPr>
          <p:nvPr/>
        </p:nvCxnSpPr>
        <p:spPr>
          <a:xfrm flipV="1">
            <a:off x="9710058" y="1556032"/>
            <a:ext cx="1643742" cy="3348699"/>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804E696-D5AD-C674-956A-82043F5F5BD3}"/>
              </a:ext>
            </a:extLst>
          </p:cNvPr>
          <p:cNvSpPr txBox="1"/>
          <p:nvPr/>
        </p:nvSpPr>
        <p:spPr>
          <a:xfrm>
            <a:off x="6629401" y="4524353"/>
            <a:ext cx="5246912" cy="523220"/>
          </a:xfrm>
          <a:prstGeom prst="rect">
            <a:avLst/>
          </a:prstGeom>
          <a:noFill/>
        </p:spPr>
        <p:txBody>
          <a:bodyPr wrap="square" rtlCol="0">
            <a:spAutoFit/>
          </a:bodyPr>
          <a:lstStyle/>
          <a:p>
            <a:r>
              <a:rPr lang="en-GB" sz="2800" b="1" dirty="0"/>
              <a:t>Machine learning principles</a:t>
            </a:r>
          </a:p>
        </p:txBody>
      </p:sp>
      <p:sp>
        <p:nvSpPr>
          <p:cNvPr id="39" name="TextBox 38">
            <a:extLst>
              <a:ext uri="{FF2B5EF4-FFF2-40B4-BE49-F238E27FC236}">
                <a16:creationId xmlns:a16="http://schemas.microsoft.com/office/drawing/2014/main" id="{AE260CFA-E67F-1F28-AAA2-9F99A0F232E7}"/>
              </a:ext>
            </a:extLst>
          </p:cNvPr>
          <p:cNvSpPr txBox="1"/>
          <p:nvPr/>
        </p:nvSpPr>
        <p:spPr>
          <a:xfrm>
            <a:off x="9710058" y="2005393"/>
            <a:ext cx="2808514" cy="523220"/>
          </a:xfrm>
          <a:prstGeom prst="rect">
            <a:avLst/>
          </a:prstGeom>
          <a:noFill/>
        </p:spPr>
        <p:txBody>
          <a:bodyPr wrap="square" rtlCol="0">
            <a:spAutoFit/>
          </a:bodyPr>
          <a:lstStyle/>
          <a:p>
            <a:r>
              <a:rPr lang="en-GB" sz="2800" b="1" dirty="0"/>
              <a:t>ChatGPT 1</a:t>
            </a:r>
          </a:p>
        </p:txBody>
      </p:sp>
      <p:grpSp>
        <p:nvGrpSpPr>
          <p:cNvPr id="46" name="Group 45">
            <a:extLst>
              <a:ext uri="{FF2B5EF4-FFF2-40B4-BE49-F238E27FC236}">
                <a16:creationId xmlns:a16="http://schemas.microsoft.com/office/drawing/2014/main" id="{5FED15E7-50DD-21F8-506F-2CC7F3E72DDA}"/>
              </a:ext>
            </a:extLst>
          </p:cNvPr>
          <p:cNvGrpSpPr/>
          <p:nvPr/>
        </p:nvGrpSpPr>
        <p:grpSpPr>
          <a:xfrm>
            <a:off x="5159830" y="4838358"/>
            <a:ext cx="3782785" cy="800494"/>
            <a:chOff x="5159830" y="4838358"/>
            <a:chExt cx="3782785" cy="800494"/>
          </a:xfrm>
        </p:grpSpPr>
        <p:sp>
          <p:nvSpPr>
            <p:cNvPr id="34" name="TextBox 33">
              <a:extLst>
                <a:ext uri="{FF2B5EF4-FFF2-40B4-BE49-F238E27FC236}">
                  <a16:creationId xmlns:a16="http://schemas.microsoft.com/office/drawing/2014/main" id="{0F6F1CD7-B32A-7775-515C-E71C3976B3ED}"/>
                </a:ext>
              </a:extLst>
            </p:cNvPr>
            <p:cNvSpPr txBox="1"/>
            <p:nvPr/>
          </p:nvSpPr>
          <p:spPr>
            <a:xfrm>
              <a:off x="5159830" y="5115632"/>
              <a:ext cx="2808514" cy="523220"/>
            </a:xfrm>
            <a:prstGeom prst="rect">
              <a:avLst/>
            </a:prstGeom>
            <a:noFill/>
          </p:spPr>
          <p:txBody>
            <a:bodyPr wrap="square" rtlCol="0">
              <a:spAutoFit/>
            </a:bodyPr>
            <a:lstStyle/>
            <a:p>
              <a:r>
                <a:rPr lang="en-GB" sz="2800" b="1" dirty="0"/>
                <a:t>Google Search</a:t>
              </a:r>
            </a:p>
          </p:txBody>
        </p:sp>
        <p:sp>
          <p:nvSpPr>
            <p:cNvPr id="41" name="TextBox 40">
              <a:extLst>
                <a:ext uri="{FF2B5EF4-FFF2-40B4-BE49-F238E27FC236}">
                  <a16:creationId xmlns:a16="http://schemas.microsoft.com/office/drawing/2014/main" id="{F6D8F49A-08F3-15DC-A91E-9C1A57D554DF}"/>
                </a:ext>
              </a:extLst>
            </p:cNvPr>
            <p:cNvSpPr txBox="1"/>
            <p:nvPr/>
          </p:nvSpPr>
          <p:spPr>
            <a:xfrm>
              <a:off x="6362701" y="4838358"/>
              <a:ext cx="2579914" cy="523220"/>
            </a:xfrm>
            <a:prstGeom prst="rect">
              <a:avLst/>
            </a:prstGeom>
            <a:noFill/>
          </p:spPr>
          <p:txBody>
            <a:bodyPr wrap="square" rtlCol="0">
              <a:spAutoFit/>
            </a:bodyPr>
            <a:lstStyle/>
            <a:p>
              <a:r>
                <a:rPr lang="en-GB" sz="2800" b="1" dirty="0"/>
                <a:t>Facebook AI</a:t>
              </a:r>
            </a:p>
          </p:txBody>
        </p:sp>
      </p:grpSp>
      <p:sp>
        <p:nvSpPr>
          <p:cNvPr id="43" name="TextBox 42">
            <a:extLst>
              <a:ext uri="{FF2B5EF4-FFF2-40B4-BE49-F238E27FC236}">
                <a16:creationId xmlns:a16="http://schemas.microsoft.com/office/drawing/2014/main" id="{361FA0A2-C33B-39B5-45DC-7D5400132021}"/>
              </a:ext>
            </a:extLst>
          </p:cNvPr>
          <p:cNvSpPr txBox="1"/>
          <p:nvPr/>
        </p:nvSpPr>
        <p:spPr>
          <a:xfrm>
            <a:off x="288471" y="1528339"/>
            <a:ext cx="2623457" cy="954107"/>
          </a:xfrm>
          <a:prstGeom prst="rect">
            <a:avLst/>
          </a:prstGeom>
          <a:noFill/>
        </p:spPr>
        <p:txBody>
          <a:bodyPr wrap="square" rtlCol="0">
            <a:spAutoFit/>
          </a:bodyPr>
          <a:lstStyle/>
          <a:p>
            <a:r>
              <a:rPr lang="en-GB" sz="2800" b="1" dirty="0"/>
              <a:t>Investment, Hype</a:t>
            </a:r>
          </a:p>
        </p:txBody>
      </p:sp>
      <p:cxnSp>
        <p:nvCxnSpPr>
          <p:cNvPr id="45" name="Straight Arrow Connector 44">
            <a:extLst>
              <a:ext uri="{FF2B5EF4-FFF2-40B4-BE49-F238E27FC236}">
                <a16:creationId xmlns:a16="http://schemas.microsoft.com/office/drawing/2014/main" id="{4FCD6582-B98C-2504-24F7-EA54BCE794A6}"/>
              </a:ext>
            </a:extLst>
          </p:cNvPr>
          <p:cNvCxnSpPr/>
          <p:nvPr/>
        </p:nvCxnSpPr>
        <p:spPr>
          <a:xfrm flipV="1">
            <a:off x="740229" y="2528613"/>
            <a:ext cx="0" cy="1085444"/>
          </a:xfrm>
          <a:prstGeom prst="straightConnector1">
            <a:avLst/>
          </a:prstGeom>
          <a:ln w="28575">
            <a:tailEnd type="stealth" w="lg" len="lg"/>
          </a:ln>
        </p:spPr>
        <p:style>
          <a:lnRef idx="2">
            <a:schemeClr val="dk1"/>
          </a:lnRef>
          <a:fillRef idx="0">
            <a:schemeClr val="dk1"/>
          </a:fillRef>
          <a:effectRef idx="1">
            <a:schemeClr val="dk1"/>
          </a:effectRef>
          <a:fontRef idx="minor">
            <a:schemeClr val="tx1"/>
          </a:fontRef>
        </p:style>
      </p:cxnSp>
      <p:grpSp>
        <p:nvGrpSpPr>
          <p:cNvPr id="21" name="Group 20">
            <a:extLst>
              <a:ext uri="{FF2B5EF4-FFF2-40B4-BE49-F238E27FC236}">
                <a16:creationId xmlns:a16="http://schemas.microsoft.com/office/drawing/2014/main" id="{8BD7940E-A627-FDF0-EA02-C360CDC2C4DE}"/>
              </a:ext>
            </a:extLst>
          </p:cNvPr>
          <p:cNvGrpSpPr/>
          <p:nvPr/>
        </p:nvGrpSpPr>
        <p:grpSpPr>
          <a:xfrm>
            <a:off x="579662" y="3917765"/>
            <a:ext cx="1624697" cy="2010835"/>
            <a:chOff x="579662" y="3917765"/>
            <a:chExt cx="1624697" cy="2010835"/>
          </a:xfrm>
        </p:grpSpPr>
        <p:sp>
          <p:nvSpPr>
            <p:cNvPr id="25" name="TextBox 24">
              <a:extLst>
                <a:ext uri="{FF2B5EF4-FFF2-40B4-BE49-F238E27FC236}">
                  <a16:creationId xmlns:a16="http://schemas.microsoft.com/office/drawing/2014/main" id="{8DC800A7-E770-BDB7-4B45-30F6E12D8F57}"/>
                </a:ext>
              </a:extLst>
            </p:cNvPr>
            <p:cNvSpPr txBox="1"/>
            <p:nvPr/>
          </p:nvSpPr>
          <p:spPr>
            <a:xfrm>
              <a:off x="745673" y="4974493"/>
              <a:ext cx="1458686" cy="954107"/>
            </a:xfrm>
            <a:prstGeom prst="rect">
              <a:avLst/>
            </a:prstGeom>
            <a:noFill/>
          </p:spPr>
          <p:txBody>
            <a:bodyPr wrap="square" rtlCol="0">
              <a:spAutoFit/>
            </a:bodyPr>
            <a:lstStyle/>
            <a:p>
              <a:pPr algn="ctr"/>
              <a:r>
                <a:rPr lang="en-GB" sz="2800" b="1" dirty="0"/>
                <a:t>Turing Test</a:t>
              </a:r>
            </a:p>
          </p:txBody>
        </p:sp>
        <p:pic>
          <p:nvPicPr>
            <p:cNvPr id="3" name="Picture 2">
              <a:extLst>
                <a:ext uri="{FF2B5EF4-FFF2-40B4-BE49-F238E27FC236}">
                  <a16:creationId xmlns:a16="http://schemas.microsoft.com/office/drawing/2014/main" id="{A3F224E2-9A17-774B-81DD-71D7ADE25421}"/>
                </a:ext>
              </a:extLst>
            </p:cNvPr>
            <p:cNvPicPr>
              <a:picLocks noChangeAspect="1"/>
            </p:cNvPicPr>
            <p:nvPr/>
          </p:nvPicPr>
          <p:blipFill>
            <a:blip r:embed="rId3"/>
            <a:stretch>
              <a:fillRect/>
            </a:stretch>
          </p:blipFill>
          <p:spPr>
            <a:xfrm>
              <a:off x="579662" y="3917765"/>
              <a:ext cx="1529448" cy="1129808"/>
            </a:xfrm>
            <a:prstGeom prst="rect">
              <a:avLst/>
            </a:prstGeom>
          </p:spPr>
        </p:pic>
      </p:grpSp>
      <p:grpSp>
        <p:nvGrpSpPr>
          <p:cNvPr id="20" name="Group 19">
            <a:extLst>
              <a:ext uri="{FF2B5EF4-FFF2-40B4-BE49-F238E27FC236}">
                <a16:creationId xmlns:a16="http://schemas.microsoft.com/office/drawing/2014/main" id="{94FBA1EC-3B4F-A260-3894-EF8460931DCE}"/>
              </a:ext>
            </a:extLst>
          </p:cNvPr>
          <p:cNvGrpSpPr/>
          <p:nvPr/>
        </p:nvGrpSpPr>
        <p:grpSpPr>
          <a:xfrm>
            <a:off x="6754589" y="1229100"/>
            <a:ext cx="4936670" cy="1125845"/>
            <a:chOff x="6754589" y="1229100"/>
            <a:chExt cx="4936670" cy="1125845"/>
          </a:xfrm>
        </p:grpSpPr>
        <p:sp>
          <p:nvSpPr>
            <p:cNvPr id="38" name="TextBox 37">
              <a:extLst>
                <a:ext uri="{FF2B5EF4-FFF2-40B4-BE49-F238E27FC236}">
                  <a16:creationId xmlns:a16="http://schemas.microsoft.com/office/drawing/2014/main" id="{F50CBC90-E958-4995-D377-48B261A90AB9}"/>
                </a:ext>
              </a:extLst>
            </p:cNvPr>
            <p:cNvSpPr txBox="1"/>
            <p:nvPr/>
          </p:nvSpPr>
          <p:spPr>
            <a:xfrm>
              <a:off x="8436431" y="1507240"/>
              <a:ext cx="3254828" cy="523220"/>
            </a:xfrm>
            <a:prstGeom prst="rect">
              <a:avLst/>
            </a:prstGeom>
            <a:noFill/>
          </p:spPr>
          <p:txBody>
            <a:bodyPr wrap="square" rtlCol="0">
              <a:spAutoFit/>
            </a:bodyPr>
            <a:lstStyle/>
            <a:p>
              <a:r>
                <a:rPr lang="en-GB" sz="2800" b="1" dirty="0"/>
                <a:t>Turing Test passed</a:t>
              </a:r>
            </a:p>
          </p:txBody>
        </p:sp>
        <p:pic>
          <p:nvPicPr>
            <p:cNvPr id="19" name="Picture 18" descr="A person wearing a suit and tie&#10;&#10;AI-generated content may be incorrect.">
              <a:extLst>
                <a:ext uri="{FF2B5EF4-FFF2-40B4-BE49-F238E27FC236}">
                  <a16:creationId xmlns:a16="http://schemas.microsoft.com/office/drawing/2014/main" id="{F6D15A61-A77B-760E-E736-27DC142D7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589" y="1229100"/>
              <a:ext cx="1643742" cy="1125845"/>
            </a:xfrm>
            <a:prstGeom prst="rect">
              <a:avLst/>
            </a:prstGeom>
          </p:spPr>
        </p:pic>
      </p:grpSp>
      <p:sp>
        <p:nvSpPr>
          <p:cNvPr id="2" name="Footer Placeholder 1">
            <a:extLst>
              <a:ext uri="{FF2B5EF4-FFF2-40B4-BE49-F238E27FC236}">
                <a16:creationId xmlns:a16="http://schemas.microsoft.com/office/drawing/2014/main" id="{7747064C-2F93-247B-8217-83E20AAEA4FE}"/>
              </a:ext>
            </a:extLst>
          </p:cNvPr>
          <p:cNvSpPr>
            <a:spLocks noGrp="1"/>
          </p:cNvSpPr>
          <p:nvPr>
            <p:ph type="ftr" sz="quarter" idx="11"/>
          </p:nvPr>
        </p:nvSpPr>
        <p:spPr/>
        <p:txBody>
          <a:bodyPr/>
          <a:lstStyle/>
          <a:p>
            <a:r>
              <a:rPr lang="en-GB"/>
              <a:t>© Charles Symons 2025</a:t>
            </a:r>
          </a:p>
        </p:txBody>
      </p:sp>
      <p:sp>
        <p:nvSpPr>
          <p:cNvPr id="5" name="Slide Number Placeholder 4">
            <a:extLst>
              <a:ext uri="{FF2B5EF4-FFF2-40B4-BE49-F238E27FC236}">
                <a16:creationId xmlns:a16="http://schemas.microsoft.com/office/drawing/2014/main" id="{AE5FB501-DD79-9CFC-C2A4-08228D74B8A7}"/>
              </a:ext>
            </a:extLst>
          </p:cNvPr>
          <p:cNvSpPr>
            <a:spLocks noGrp="1"/>
          </p:cNvSpPr>
          <p:nvPr>
            <p:ph type="sldNum" sz="quarter" idx="12"/>
          </p:nvPr>
        </p:nvSpPr>
        <p:spPr/>
        <p:txBody>
          <a:bodyPr/>
          <a:lstStyle/>
          <a:p>
            <a:fld id="{2AFE9A9F-CCF6-4A2F-ACF7-AEB66D722B6E}" type="slidenum">
              <a:rPr lang="en-GB" smtClean="0"/>
              <a:t>7</a:t>
            </a:fld>
            <a:endParaRPr lang="en-GB"/>
          </a:p>
        </p:txBody>
      </p:sp>
    </p:spTree>
    <p:extLst>
      <p:ext uri="{BB962C8B-B14F-4D97-AF65-F5344CB8AC3E}">
        <p14:creationId xmlns:p14="http://schemas.microsoft.com/office/powerpoint/2010/main" val="23431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66EB-6732-635A-798A-B9B9395CE619}"/>
              </a:ext>
            </a:extLst>
          </p:cNvPr>
          <p:cNvSpPr>
            <a:spLocks noGrp="1"/>
          </p:cNvSpPr>
          <p:nvPr>
            <p:ph type="title"/>
          </p:nvPr>
        </p:nvSpPr>
        <p:spPr>
          <a:xfrm>
            <a:off x="217714" y="296552"/>
            <a:ext cx="11756571" cy="1276093"/>
          </a:xfrm>
        </p:spPr>
        <p:txBody>
          <a:bodyPr/>
          <a:lstStyle/>
          <a:p>
            <a:r>
              <a:rPr lang="en-GB" dirty="0"/>
              <a:t>AI systems vary in specialisation</a:t>
            </a:r>
          </a:p>
        </p:txBody>
      </p:sp>
      <p:sp>
        <p:nvSpPr>
          <p:cNvPr id="5" name="TextBox 4">
            <a:extLst>
              <a:ext uri="{FF2B5EF4-FFF2-40B4-BE49-F238E27FC236}">
                <a16:creationId xmlns:a16="http://schemas.microsoft.com/office/drawing/2014/main" id="{FB9E11B1-8B41-77C4-CAC7-FA62C16B96FF}"/>
              </a:ext>
            </a:extLst>
          </p:cNvPr>
          <p:cNvSpPr txBox="1"/>
          <p:nvPr/>
        </p:nvSpPr>
        <p:spPr>
          <a:xfrm>
            <a:off x="772886" y="1603602"/>
            <a:ext cx="1796143" cy="584775"/>
          </a:xfrm>
          <a:prstGeom prst="rect">
            <a:avLst/>
          </a:prstGeom>
          <a:noFill/>
        </p:spPr>
        <p:txBody>
          <a:bodyPr wrap="square" rtlCol="0">
            <a:spAutoFit/>
          </a:bodyPr>
          <a:lstStyle/>
          <a:p>
            <a:r>
              <a:rPr lang="en-GB" sz="3200" dirty="0"/>
              <a:t>Narrow</a:t>
            </a:r>
          </a:p>
        </p:txBody>
      </p:sp>
      <p:sp>
        <p:nvSpPr>
          <p:cNvPr id="6" name="TextBox 5">
            <a:extLst>
              <a:ext uri="{FF2B5EF4-FFF2-40B4-BE49-F238E27FC236}">
                <a16:creationId xmlns:a16="http://schemas.microsoft.com/office/drawing/2014/main" id="{9B78BD7D-26A7-F82E-4FD1-909C253AB018}"/>
              </a:ext>
            </a:extLst>
          </p:cNvPr>
          <p:cNvSpPr txBox="1"/>
          <p:nvPr/>
        </p:nvSpPr>
        <p:spPr>
          <a:xfrm>
            <a:off x="10091057" y="1661258"/>
            <a:ext cx="1534886" cy="584775"/>
          </a:xfrm>
          <a:prstGeom prst="rect">
            <a:avLst/>
          </a:prstGeom>
          <a:noFill/>
        </p:spPr>
        <p:txBody>
          <a:bodyPr wrap="square" rtlCol="0">
            <a:spAutoFit/>
          </a:bodyPr>
          <a:lstStyle/>
          <a:p>
            <a:r>
              <a:rPr lang="en-GB" sz="3200" dirty="0"/>
              <a:t>Broad</a:t>
            </a:r>
          </a:p>
        </p:txBody>
      </p:sp>
      <p:sp>
        <p:nvSpPr>
          <p:cNvPr id="7" name="TextBox 6">
            <a:extLst>
              <a:ext uri="{FF2B5EF4-FFF2-40B4-BE49-F238E27FC236}">
                <a16:creationId xmlns:a16="http://schemas.microsoft.com/office/drawing/2014/main" id="{C3ACFBA4-3BD3-DBE6-0492-AD20BF6FD0A9}"/>
              </a:ext>
            </a:extLst>
          </p:cNvPr>
          <p:cNvSpPr txBox="1"/>
          <p:nvPr/>
        </p:nvSpPr>
        <p:spPr>
          <a:xfrm>
            <a:off x="478975" y="3094945"/>
            <a:ext cx="2460170"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t>Supermarket scales</a:t>
            </a:r>
          </a:p>
          <a:p>
            <a:pPr marL="285750" indent="-285750">
              <a:buFont typeface="Arial" panose="020B0604020202020204" pitchFamily="34" charset="0"/>
              <a:buChar char="•"/>
            </a:pPr>
            <a:r>
              <a:rPr lang="en-GB" sz="2800" dirty="0"/>
              <a:t>Screening of X-ray, MRI scans for cancer</a:t>
            </a:r>
          </a:p>
          <a:p>
            <a:pPr marL="285750" indent="-285750">
              <a:buFont typeface="Arial" panose="020B0604020202020204" pitchFamily="34" charset="0"/>
              <a:buChar char="•"/>
            </a:pPr>
            <a:endParaRPr lang="en-GB" sz="2800" dirty="0"/>
          </a:p>
        </p:txBody>
      </p:sp>
      <p:sp>
        <p:nvSpPr>
          <p:cNvPr id="10" name="TextBox 9">
            <a:extLst>
              <a:ext uri="{FF2B5EF4-FFF2-40B4-BE49-F238E27FC236}">
                <a16:creationId xmlns:a16="http://schemas.microsoft.com/office/drawing/2014/main" id="{66D1BC5E-F076-65BB-5744-A17017A09028}"/>
              </a:ext>
            </a:extLst>
          </p:cNvPr>
          <p:cNvSpPr txBox="1"/>
          <p:nvPr/>
        </p:nvSpPr>
        <p:spPr>
          <a:xfrm>
            <a:off x="9013367" y="3094945"/>
            <a:ext cx="2612572"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t>Social media ‘curation’</a:t>
            </a:r>
          </a:p>
          <a:p>
            <a:pPr marL="285750" indent="-285750">
              <a:buFont typeface="Arial" panose="020B0604020202020204" pitchFamily="34" charset="0"/>
              <a:buChar char="•"/>
            </a:pPr>
            <a:r>
              <a:rPr lang="en-GB" sz="2800" dirty="0"/>
              <a:t>Large Language Models (‘LLMs’) e.g. ChatGPT</a:t>
            </a:r>
          </a:p>
        </p:txBody>
      </p:sp>
      <p:sp>
        <p:nvSpPr>
          <p:cNvPr id="11" name="TextBox 10">
            <a:extLst>
              <a:ext uri="{FF2B5EF4-FFF2-40B4-BE49-F238E27FC236}">
                <a16:creationId xmlns:a16="http://schemas.microsoft.com/office/drawing/2014/main" id="{B26EF6D0-C0EE-1E2B-EDE9-0C6384A1EB93}"/>
              </a:ext>
            </a:extLst>
          </p:cNvPr>
          <p:cNvSpPr txBox="1"/>
          <p:nvPr/>
        </p:nvSpPr>
        <p:spPr>
          <a:xfrm>
            <a:off x="6596737" y="3094945"/>
            <a:ext cx="2318659"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t>‘AI Summaries’ of internet search, e.g. MS Co-pilot, Google AI</a:t>
            </a:r>
          </a:p>
        </p:txBody>
      </p:sp>
      <p:sp>
        <p:nvSpPr>
          <p:cNvPr id="8" name="Flowchart: Merge 7">
            <a:extLst>
              <a:ext uri="{FF2B5EF4-FFF2-40B4-BE49-F238E27FC236}">
                <a16:creationId xmlns:a16="http://schemas.microsoft.com/office/drawing/2014/main" id="{04EF45C6-8FE1-F30E-2FB7-C64E3CCCDD49}"/>
              </a:ext>
            </a:extLst>
          </p:cNvPr>
          <p:cNvSpPr/>
          <p:nvPr/>
        </p:nvSpPr>
        <p:spPr>
          <a:xfrm rot="5400000">
            <a:off x="5611584" y="-2692340"/>
            <a:ext cx="729343" cy="10668001"/>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D3943C8-E314-6F1D-4D73-91F7F0348BF1}"/>
              </a:ext>
            </a:extLst>
          </p:cNvPr>
          <p:cNvSpPr txBox="1"/>
          <p:nvPr/>
        </p:nvSpPr>
        <p:spPr>
          <a:xfrm>
            <a:off x="2928259" y="3094945"/>
            <a:ext cx="2231572"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t>Facial recognition</a:t>
            </a:r>
          </a:p>
          <a:p>
            <a:pPr marL="285750" indent="-285750">
              <a:buFont typeface="Arial" panose="020B0604020202020204" pitchFamily="34" charset="0"/>
              <a:buChar char="•"/>
            </a:pPr>
            <a:r>
              <a:rPr lang="en-GB" sz="2800" dirty="0"/>
              <a:t>Customer-service ‘chatbots’</a:t>
            </a:r>
          </a:p>
          <a:p>
            <a:pPr marL="285750" indent="-285750">
              <a:buFont typeface="Arial" panose="020B0604020202020204" pitchFamily="34" charset="0"/>
              <a:buChar char="•"/>
            </a:pPr>
            <a:r>
              <a:rPr lang="en-GB" sz="2800" dirty="0"/>
              <a:t>Self-driving cars</a:t>
            </a:r>
          </a:p>
        </p:txBody>
      </p:sp>
      <p:sp>
        <p:nvSpPr>
          <p:cNvPr id="3" name="Footer Placeholder 2">
            <a:extLst>
              <a:ext uri="{FF2B5EF4-FFF2-40B4-BE49-F238E27FC236}">
                <a16:creationId xmlns:a16="http://schemas.microsoft.com/office/drawing/2014/main" id="{66CD0363-5628-DDD4-23D0-49CAC857CF49}"/>
              </a:ext>
            </a:extLst>
          </p:cNvPr>
          <p:cNvSpPr>
            <a:spLocks noGrp="1"/>
          </p:cNvSpPr>
          <p:nvPr>
            <p:ph type="ftr" sz="quarter" idx="11"/>
          </p:nvPr>
        </p:nvSpPr>
        <p:spPr/>
        <p:txBody>
          <a:bodyPr/>
          <a:lstStyle/>
          <a:p>
            <a:r>
              <a:rPr lang="en-GB"/>
              <a:t>© Charles Symons 2025</a:t>
            </a:r>
          </a:p>
        </p:txBody>
      </p:sp>
      <p:sp>
        <p:nvSpPr>
          <p:cNvPr id="4" name="Slide Number Placeholder 3">
            <a:extLst>
              <a:ext uri="{FF2B5EF4-FFF2-40B4-BE49-F238E27FC236}">
                <a16:creationId xmlns:a16="http://schemas.microsoft.com/office/drawing/2014/main" id="{756C932D-E5C4-A983-2FEC-195D60AF8AA1}"/>
              </a:ext>
            </a:extLst>
          </p:cNvPr>
          <p:cNvSpPr>
            <a:spLocks noGrp="1"/>
          </p:cNvSpPr>
          <p:nvPr>
            <p:ph type="sldNum" sz="quarter" idx="12"/>
          </p:nvPr>
        </p:nvSpPr>
        <p:spPr/>
        <p:txBody>
          <a:bodyPr/>
          <a:lstStyle/>
          <a:p>
            <a:fld id="{2AFE9A9F-CCF6-4A2F-ACF7-AEB66D722B6E}" type="slidenum">
              <a:rPr lang="en-GB" smtClean="0"/>
              <a:t>8</a:t>
            </a:fld>
            <a:endParaRPr lang="en-GB"/>
          </a:p>
        </p:txBody>
      </p:sp>
    </p:spTree>
    <p:extLst>
      <p:ext uri="{BB962C8B-B14F-4D97-AF65-F5344CB8AC3E}">
        <p14:creationId xmlns:p14="http://schemas.microsoft.com/office/powerpoint/2010/main" val="113361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0" grpId="0"/>
      <p:bldP spid="11" grpId="0" build="allAtOnce"/>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C2A0-DC8F-3943-D499-3D031C0759F4}"/>
              </a:ext>
            </a:extLst>
          </p:cNvPr>
          <p:cNvSpPr>
            <a:spLocks noGrp="1"/>
          </p:cNvSpPr>
          <p:nvPr>
            <p:ph type="title"/>
          </p:nvPr>
        </p:nvSpPr>
        <p:spPr>
          <a:xfrm>
            <a:off x="838200" y="365125"/>
            <a:ext cx="10744200" cy="1325563"/>
          </a:xfrm>
        </p:spPr>
        <p:txBody>
          <a:bodyPr/>
          <a:lstStyle/>
          <a:p>
            <a:r>
              <a:rPr lang="en-GB" dirty="0"/>
              <a:t>Quality control of AI system output also varies </a:t>
            </a:r>
          </a:p>
        </p:txBody>
      </p:sp>
      <p:sp>
        <p:nvSpPr>
          <p:cNvPr id="3" name="TextBox 2">
            <a:extLst>
              <a:ext uri="{FF2B5EF4-FFF2-40B4-BE49-F238E27FC236}">
                <a16:creationId xmlns:a16="http://schemas.microsoft.com/office/drawing/2014/main" id="{B9A66147-72F5-6CE6-D8ED-4CF1E2494DA8}"/>
              </a:ext>
            </a:extLst>
          </p:cNvPr>
          <p:cNvSpPr txBox="1"/>
          <p:nvPr/>
        </p:nvSpPr>
        <p:spPr>
          <a:xfrm>
            <a:off x="729344" y="1864859"/>
            <a:ext cx="1729162" cy="1446550"/>
          </a:xfrm>
          <a:prstGeom prst="rect">
            <a:avLst/>
          </a:prstGeom>
          <a:noFill/>
        </p:spPr>
        <p:txBody>
          <a:bodyPr wrap="square" rtlCol="0">
            <a:spAutoFit/>
          </a:bodyPr>
          <a:lstStyle/>
          <a:p>
            <a:r>
              <a:rPr lang="en-GB" sz="3200" dirty="0"/>
              <a:t>Narrow </a:t>
            </a:r>
            <a:r>
              <a:rPr lang="en-GB" sz="2800" dirty="0"/>
              <a:t>e.g. X-ray scanner</a:t>
            </a:r>
            <a:endParaRPr lang="en-GB" sz="3200" dirty="0"/>
          </a:p>
        </p:txBody>
      </p:sp>
      <p:sp>
        <p:nvSpPr>
          <p:cNvPr id="4" name="TextBox 3">
            <a:extLst>
              <a:ext uri="{FF2B5EF4-FFF2-40B4-BE49-F238E27FC236}">
                <a16:creationId xmlns:a16="http://schemas.microsoft.com/office/drawing/2014/main" id="{42339AF8-8B73-41F3-4C63-1CD5D9D3EABA}"/>
              </a:ext>
            </a:extLst>
          </p:cNvPr>
          <p:cNvSpPr txBox="1"/>
          <p:nvPr/>
        </p:nvSpPr>
        <p:spPr>
          <a:xfrm>
            <a:off x="9772648" y="1901760"/>
            <a:ext cx="1834242" cy="1446550"/>
          </a:xfrm>
          <a:prstGeom prst="rect">
            <a:avLst/>
          </a:prstGeom>
          <a:noFill/>
        </p:spPr>
        <p:txBody>
          <a:bodyPr wrap="square" rtlCol="0">
            <a:spAutoFit/>
          </a:bodyPr>
          <a:lstStyle/>
          <a:p>
            <a:pPr algn="ctr"/>
            <a:r>
              <a:rPr lang="en-GB" sz="3200" dirty="0"/>
              <a:t>Broad </a:t>
            </a:r>
            <a:r>
              <a:rPr lang="en-GB" sz="2800" dirty="0"/>
              <a:t>LLMs, &amp; LLM Apps</a:t>
            </a:r>
            <a:endParaRPr lang="en-GB" sz="3200" dirty="0"/>
          </a:p>
        </p:txBody>
      </p:sp>
      <p:sp>
        <p:nvSpPr>
          <p:cNvPr id="5" name="Flowchart: Merge 4">
            <a:extLst>
              <a:ext uri="{FF2B5EF4-FFF2-40B4-BE49-F238E27FC236}">
                <a16:creationId xmlns:a16="http://schemas.microsoft.com/office/drawing/2014/main" id="{6D353B34-D018-3EA3-3A9E-5CB6DD1B14B6}"/>
              </a:ext>
            </a:extLst>
          </p:cNvPr>
          <p:cNvSpPr/>
          <p:nvPr/>
        </p:nvSpPr>
        <p:spPr>
          <a:xfrm rot="5400000">
            <a:off x="5731328" y="-1696420"/>
            <a:ext cx="729343" cy="10668001"/>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FA505A6-BF4C-380E-B40E-A61BB99453F8}"/>
              </a:ext>
            </a:extLst>
          </p:cNvPr>
          <p:cNvSpPr txBox="1"/>
          <p:nvPr/>
        </p:nvSpPr>
        <p:spPr>
          <a:xfrm>
            <a:off x="4283529" y="1901760"/>
            <a:ext cx="3494315" cy="584775"/>
          </a:xfrm>
          <a:prstGeom prst="rect">
            <a:avLst/>
          </a:prstGeom>
          <a:noFill/>
        </p:spPr>
        <p:txBody>
          <a:bodyPr wrap="square" rtlCol="0">
            <a:spAutoFit/>
          </a:bodyPr>
          <a:lstStyle/>
          <a:p>
            <a:pPr algn="ctr"/>
            <a:r>
              <a:rPr lang="en-GB" sz="3200" dirty="0"/>
              <a:t>Specialization</a:t>
            </a:r>
          </a:p>
        </p:txBody>
      </p:sp>
      <p:cxnSp>
        <p:nvCxnSpPr>
          <p:cNvPr id="14" name="Straight Arrow Connector 13">
            <a:extLst>
              <a:ext uri="{FF2B5EF4-FFF2-40B4-BE49-F238E27FC236}">
                <a16:creationId xmlns:a16="http://schemas.microsoft.com/office/drawing/2014/main" id="{D179FDF8-E04E-89C5-C8C8-28A981456C87}"/>
              </a:ext>
            </a:extLst>
          </p:cNvPr>
          <p:cNvCxnSpPr>
            <a:cxnSpLocks/>
          </p:cNvCxnSpPr>
          <p:nvPr/>
        </p:nvCxnSpPr>
        <p:spPr>
          <a:xfrm flipV="1">
            <a:off x="2525486" y="2213548"/>
            <a:ext cx="1763485" cy="1"/>
          </a:xfrm>
          <a:prstGeom prst="straightConnector1">
            <a:avLst/>
          </a:prstGeom>
          <a:ln w="57150">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C06F398-5BAE-21DC-C239-734246755C8E}"/>
              </a:ext>
            </a:extLst>
          </p:cNvPr>
          <p:cNvCxnSpPr>
            <a:cxnSpLocks/>
          </p:cNvCxnSpPr>
          <p:nvPr/>
        </p:nvCxnSpPr>
        <p:spPr>
          <a:xfrm flipV="1">
            <a:off x="7794172" y="2213548"/>
            <a:ext cx="1763485" cy="1"/>
          </a:xfrm>
          <a:prstGeom prst="straightConnector1">
            <a:avLst/>
          </a:prstGeom>
          <a:ln w="57150">
            <a:tailEnd type="stealth"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C5879FC-2082-D557-1D0E-21E81465B72D}"/>
              </a:ext>
            </a:extLst>
          </p:cNvPr>
          <p:cNvSpPr txBox="1"/>
          <p:nvPr/>
        </p:nvSpPr>
        <p:spPr>
          <a:xfrm>
            <a:off x="203504" y="4306017"/>
            <a:ext cx="3579281" cy="1384995"/>
          </a:xfrm>
          <a:prstGeom prst="rect">
            <a:avLst/>
          </a:prstGeom>
          <a:noFill/>
        </p:spPr>
        <p:txBody>
          <a:bodyPr wrap="square" rtlCol="0">
            <a:spAutoFit/>
          </a:bodyPr>
          <a:lstStyle/>
          <a:p>
            <a:pPr algn="ctr"/>
            <a:r>
              <a:rPr lang="en-GB" sz="2800" b="1" dirty="0"/>
              <a:t>Extensively tested before and after release</a:t>
            </a:r>
          </a:p>
        </p:txBody>
      </p:sp>
      <p:sp>
        <p:nvSpPr>
          <p:cNvPr id="18" name="TextBox 17">
            <a:extLst>
              <a:ext uri="{FF2B5EF4-FFF2-40B4-BE49-F238E27FC236}">
                <a16:creationId xmlns:a16="http://schemas.microsoft.com/office/drawing/2014/main" id="{AA7263D9-25B9-405A-15B7-3D260DDD538B}"/>
              </a:ext>
            </a:extLst>
          </p:cNvPr>
          <p:cNvSpPr txBox="1"/>
          <p:nvPr/>
        </p:nvSpPr>
        <p:spPr>
          <a:xfrm>
            <a:off x="7679868" y="4066280"/>
            <a:ext cx="4423232" cy="1815882"/>
          </a:xfrm>
          <a:prstGeom prst="rect">
            <a:avLst/>
          </a:prstGeom>
          <a:noFill/>
        </p:spPr>
        <p:txBody>
          <a:bodyPr wrap="square" rtlCol="0">
            <a:spAutoFit/>
          </a:bodyPr>
          <a:lstStyle/>
          <a:p>
            <a:pPr algn="ctr"/>
            <a:r>
              <a:rPr lang="en-GB" sz="2800" b="1" dirty="0"/>
              <a:t>Released, tested</a:t>
            </a:r>
          </a:p>
          <a:p>
            <a:pPr algn="ctr"/>
            <a:r>
              <a:rPr lang="en-GB" sz="2800" b="1" i="1" dirty="0"/>
              <a:t>then</a:t>
            </a:r>
          </a:p>
          <a:p>
            <a:pPr algn="ctr"/>
            <a:r>
              <a:rPr lang="en-GB" sz="2800" b="1" dirty="0"/>
              <a:t>‘Guardrails’ added  if supplier risks legal action</a:t>
            </a:r>
          </a:p>
        </p:txBody>
      </p:sp>
      <p:grpSp>
        <p:nvGrpSpPr>
          <p:cNvPr id="37" name="Group 36">
            <a:extLst>
              <a:ext uri="{FF2B5EF4-FFF2-40B4-BE49-F238E27FC236}">
                <a16:creationId xmlns:a16="http://schemas.microsoft.com/office/drawing/2014/main" id="{510FA278-E651-F88D-4682-9593F070D4B7}"/>
              </a:ext>
            </a:extLst>
          </p:cNvPr>
          <p:cNvGrpSpPr/>
          <p:nvPr/>
        </p:nvGrpSpPr>
        <p:grpSpPr>
          <a:xfrm>
            <a:off x="1166431" y="5826937"/>
            <a:ext cx="10698997" cy="707886"/>
            <a:chOff x="1329717" y="5846544"/>
            <a:chExt cx="10698997" cy="707886"/>
          </a:xfrm>
        </p:grpSpPr>
        <p:sp>
          <p:nvSpPr>
            <p:cNvPr id="19" name="TextBox 18">
              <a:extLst>
                <a:ext uri="{FF2B5EF4-FFF2-40B4-BE49-F238E27FC236}">
                  <a16:creationId xmlns:a16="http://schemas.microsoft.com/office/drawing/2014/main" id="{10F51F03-26D9-546E-C452-F9DE8A991AAA}"/>
                </a:ext>
              </a:extLst>
            </p:cNvPr>
            <p:cNvSpPr txBox="1"/>
            <p:nvPr/>
          </p:nvSpPr>
          <p:spPr>
            <a:xfrm>
              <a:off x="4586211" y="5870992"/>
              <a:ext cx="2707217" cy="646331"/>
            </a:xfrm>
            <a:prstGeom prst="rect">
              <a:avLst/>
            </a:prstGeom>
            <a:noFill/>
          </p:spPr>
          <p:txBody>
            <a:bodyPr wrap="square" rtlCol="0">
              <a:spAutoFit/>
            </a:bodyPr>
            <a:lstStyle/>
            <a:p>
              <a:r>
                <a:rPr lang="en-GB" sz="3600" b="1" dirty="0">
                  <a:solidFill>
                    <a:srgbClr val="C00000"/>
                  </a:solidFill>
                </a:rPr>
                <a:t>Risks of use</a:t>
              </a:r>
            </a:p>
          </p:txBody>
        </p:sp>
        <p:cxnSp>
          <p:nvCxnSpPr>
            <p:cNvPr id="20" name="Straight Arrow Connector 19">
              <a:extLst>
                <a:ext uri="{FF2B5EF4-FFF2-40B4-BE49-F238E27FC236}">
                  <a16:creationId xmlns:a16="http://schemas.microsoft.com/office/drawing/2014/main" id="{DCF35CB3-C730-EC94-8DB0-429B975F36F3}"/>
                </a:ext>
              </a:extLst>
            </p:cNvPr>
            <p:cNvCxnSpPr>
              <a:cxnSpLocks/>
            </p:cNvCxnSpPr>
            <p:nvPr/>
          </p:nvCxnSpPr>
          <p:spPr>
            <a:xfrm>
              <a:off x="2525486" y="6205533"/>
              <a:ext cx="1534885" cy="0"/>
            </a:xfrm>
            <a:prstGeom prst="straightConnector1">
              <a:avLst/>
            </a:prstGeom>
            <a:ln w="57150">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2C6A6B5-6A6C-5657-06AE-85ECC0FC8A3D}"/>
                </a:ext>
              </a:extLst>
            </p:cNvPr>
            <p:cNvCxnSpPr>
              <a:cxnSpLocks/>
            </p:cNvCxnSpPr>
            <p:nvPr/>
          </p:nvCxnSpPr>
          <p:spPr>
            <a:xfrm flipV="1">
              <a:off x="7679872" y="6204407"/>
              <a:ext cx="1747161" cy="16608"/>
            </a:xfrm>
            <a:prstGeom prst="straightConnector1">
              <a:avLst/>
            </a:prstGeom>
            <a:ln w="57150">
              <a:tailEnd type="stealth"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252155B-C4E7-F483-E2AD-785CACC7145D}"/>
                </a:ext>
              </a:extLst>
            </p:cNvPr>
            <p:cNvSpPr txBox="1"/>
            <p:nvPr/>
          </p:nvSpPr>
          <p:spPr>
            <a:xfrm>
              <a:off x="1329717" y="5901769"/>
              <a:ext cx="1292075" cy="584775"/>
            </a:xfrm>
            <a:prstGeom prst="rect">
              <a:avLst/>
            </a:prstGeom>
            <a:noFill/>
          </p:spPr>
          <p:txBody>
            <a:bodyPr wrap="square" rtlCol="0">
              <a:spAutoFit/>
            </a:bodyPr>
            <a:lstStyle/>
            <a:p>
              <a:pPr algn="ctr"/>
              <a:r>
                <a:rPr lang="en-GB" sz="3200" dirty="0"/>
                <a:t>Low</a:t>
              </a:r>
            </a:p>
          </p:txBody>
        </p:sp>
        <p:sp>
          <p:nvSpPr>
            <p:cNvPr id="26" name="TextBox 25">
              <a:extLst>
                <a:ext uri="{FF2B5EF4-FFF2-40B4-BE49-F238E27FC236}">
                  <a16:creationId xmlns:a16="http://schemas.microsoft.com/office/drawing/2014/main" id="{BE326216-8F1C-A383-913D-7C20CC31F685}"/>
                </a:ext>
              </a:extLst>
            </p:cNvPr>
            <p:cNvSpPr txBox="1"/>
            <p:nvPr/>
          </p:nvSpPr>
          <p:spPr>
            <a:xfrm>
              <a:off x="9525005" y="5846544"/>
              <a:ext cx="2503709" cy="707886"/>
            </a:xfrm>
            <a:prstGeom prst="rect">
              <a:avLst/>
            </a:prstGeom>
            <a:noFill/>
          </p:spPr>
          <p:txBody>
            <a:bodyPr wrap="square" rtlCol="0">
              <a:spAutoFit/>
            </a:bodyPr>
            <a:lstStyle/>
            <a:p>
              <a:pPr algn="ctr"/>
              <a:r>
                <a:rPr lang="en-GB" sz="4000" b="1" dirty="0">
                  <a:solidFill>
                    <a:srgbClr val="FF0000"/>
                  </a:solidFill>
                </a:rPr>
                <a:t>HIGH(ER)</a:t>
              </a:r>
            </a:p>
          </p:txBody>
        </p:sp>
      </p:grpSp>
      <p:sp>
        <p:nvSpPr>
          <p:cNvPr id="6" name="Footer Placeholder 5">
            <a:extLst>
              <a:ext uri="{FF2B5EF4-FFF2-40B4-BE49-F238E27FC236}">
                <a16:creationId xmlns:a16="http://schemas.microsoft.com/office/drawing/2014/main" id="{970A1E46-BA1D-2D0F-049D-07755933B4AC}"/>
              </a:ext>
            </a:extLst>
          </p:cNvPr>
          <p:cNvSpPr>
            <a:spLocks noGrp="1"/>
          </p:cNvSpPr>
          <p:nvPr>
            <p:ph type="ftr" sz="quarter" idx="11"/>
          </p:nvPr>
        </p:nvSpPr>
        <p:spPr/>
        <p:txBody>
          <a:bodyPr/>
          <a:lstStyle/>
          <a:p>
            <a:r>
              <a:rPr lang="en-GB"/>
              <a:t>© Charles Symons 2025</a:t>
            </a:r>
          </a:p>
        </p:txBody>
      </p:sp>
      <p:sp>
        <p:nvSpPr>
          <p:cNvPr id="7" name="Slide Number Placeholder 6">
            <a:extLst>
              <a:ext uri="{FF2B5EF4-FFF2-40B4-BE49-F238E27FC236}">
                <a16:creationId xmlns:a16="http://schemas.microsoft.com/office/drawing/2014/main" id="{C2E5CBDC-7375-E849-061C-62FEEC7F4A74}"/>
              </a:ext>
            </a:extLst>
          </p:cNvPr>
          <p:cNvSpPr>
            <a:spLocks noGrp="1"/>
          </p:cNvSpPr>
          <p:nvPr>
            <p:ph type="sldNum" sz="quarter" idx="12"/>
          </p:nvPr>
        </p:nvSpPr>
        <p:spPr/>
        <p:txBody>
          <a:bodyPr/>
          <a:lstStyle/>
          <a:p>
            <a:fld id="{2AFE9A9F-CCF6-4A2F-ACF7-AEB66D722B6E}" type="slidenum">
              <a:rPr lang="en-GB" smtClean="0"/>
              <a:t>9</a:t>
            </a:fld>
            <a:endParaRPr lang="en-GB"/>
          </a:p>
        </p:txBody>
      </p:sp>
    </p:spTree>
    <p:extLst>
      <p:ext uri="{BB962C8B-B14F-4D97-AF65-F5344CB8AC3E}">
        <p14:creationId xmlns:p14="http://schemas.microsoft.com/office/powerpoint/2010/main" val="4184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0A9AEF4-B630-4EF2-8EF2-C17D72778E36}">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8074</TotalTime>
  <Words>5281</Words>
  <Application>Microsoft Office PowerPoint</Application>
  <PresentationFormat>Widescreen</PresentationFormat>
  <Paragraphs>379</Paragraphs>
  <Slides>30</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Office Theme</vt:lpstr>
      <vt:lpstr>Should we be worried about Artificial Intelligence (AI)?</vt:lpstr>
      <vt:lpstr>AI Interest              Concerns              Worries</vt:lpstr>
      <vt:lpstr>My aims for this session</vt:lpstr>
      <vt:lpstr>Artificial Intelligence (‘AI’) – some jargon</vt:lpstr>
      <vt:lpstr>Agenda</vt:lpstr>
      <vt:lpstr>A few inescapable facts</vt:lpstr>
      <vt:lpstr>AI: a long gestation, now advancing ultra-fast</vt:lpstr>
      <vt:lpstr>AI systems vary in specialisation</vt:lpstr>
      <vt:lpstr>Quality control of AI system output also varies </vt:lpstr>
      <vt:lpstr>Agenda</vt:lpstr>
      <vt:lpstr>The brain acquires its knowledge via the senses and stores it in ‘neural networks’</vt:lpstr>
      <vt:lpstr>An AI system ‘learns’ by collecting data of interest, analysing and and storing it as ‘tokens’ in a computer model of a neural network</vt:lpstr>
      <vt:lpstr>Example of a LLM’s neural network reasoning</vt:lpstr>
      <vt:lpstr>A Human Brain vs a Large Language Model</vt:lpstr>
      <vt:lpstr>Human vs LLM reasoning </vt:lpstr>
      <vt:lpstr>Some LLM Fallibilities (Output = ‘AI Slop’)</vt:lpstr>
      <vt:lpstr>Let’s summarise where we have got to</vt:lpstr>
      <vt:lpstr>Agenda</vt:lpstr>
      <vt:lpstr>Stay alert to the risks of going on-line, whether for e-mails, web-browsing, using LLMs, etc.</vt:lpstr>
      <vt:lpstr>Agenda</vt:lpstr>
      <vt:lpstr>Some general concerns about the impact of existing AI</vt:lpstr>
      <vt:lpstr>Social media have already changed human behaviour in one generation; AI only risks continuing the trend</vt:lpstr>
      <vt:lpstr>Countering the de-humanizing effects of technology:  (1) Education</vt:lpstr>
      <vt:lpstr>Countering the de-humanizing and other harmful effects of technology: (2) Regulation</vt:lpstr>
      <vt:lpstr>AI Regulation: progress is currently limited</vt:lpstr>
      <vt:lpstr>The hype: ‘Artificial Superintelligence’ will take over from humans</vt:lpstr>
      <vt:lpstr>Agenda</vt:lpstr>
      <vt:lpstr>Summary</vt:lpstr>
      <vt:lpstr>PowerPoint Presentation</vt:lpstr>
      <vt:lpstr>Thank you  Sleep well tonight  If you would like to discuss further, pl contact me cr.symons@btinternet.com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Charles Symons</dc:creator>
  <cp:lastModifiedBy>Dennis Mulryan</cp:lastModifiedBy>
  <cp:revision>7</cp:revision>
  <dcterms:created xsi:type="dcterms:W3CDTF">2025-09-02T20:42:16Z</dcterms:created>
  <dcterms:modified xsi:type="dcterms:W3CDTF">2026-01-08T17:17:22Z</dcterms:modified>
</cp:coreProperties>
</file>